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4" r:id="rId1"/>
  </p:sldMasterIdLst>
  <p:notesMasterIdLst>
    <p:notesMasterId r:id="rId15"/>
  </p:notesMasterIdLst>
  <p:handoutMasterIdLst>
    <p:handoutMasterId r:id="rId16"/>
  </p:handoutMasterIdLst>
  <p:sldIdLst>
    <p:sldId id="260" r:id="rId2"/>
    <p:sldId id="318" r:id="rId3"/>
    <p:sldId id="320" r:id="rId4"/>
    <p:sldId id="322" r:id="rId5"/>
    <p:sldId id="321" r:id="rId6"/>
    <p:sldId id="323" r:id="rId7"/>
    <p:sldId id="324" r:id="rId8"/>
    <p:sldId id="325" r:id="rId9"/>
    <p:sldId id="326" r:id="rId10"/>
    <p:sldId id="327" r:id="rId11"/>
    <p:sldId id="328" r:id="rId12"/>
    <p:sldId id="330" r:id="rId13"/>
    <p:sldId id="278" r:id="rId14"/>
  </p:sldIdLst>
  <p:sldSz cx="9144000" cy="6858000" type="screen4x3"/>
  <p:notesSz cx="6797675" cy="99266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E7ED"/>
    <a:srgbClr val="8ADD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67" autoAdjust="0"/>
    <p:restoredTop sz="94317" autoAdjust="0"/>
  </p:normalViewPr>
  <p:slideViewPr>
    <p:cSldViewPr>
      <p:cViewPr varScale="1">
        <p:scale>
          <a:sx n="108" d="100"/>
          <a:sy n="108" d="100"/>
        </p:scale>
        <p:origin x="164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1DB8123C-F6CD-4BF1-A37B-1F7C48FDDB7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2482" tIns="46241" rIns="92482" bIns="46241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378144E-5BF6-4D57-978A-AFA319E71DC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2482" tIns="46241" rIns="92482" bIns="46241" rtlCol="0"/>
          <a:lstStyle>
            <a:lvl1pPr algn="r">
              <a:defRPr sz="1200"/>
            </a:lvl1pPr>
          </a:lstStyle>
          <a:p>
            <a:pPr>
              <a:defRPr/>
            </a:pPr>
            <a:fld id="{D3E55D58-8567-458D-9A91-1A0955F720C1}" type="datetimeFigureOut">
              <a:rPr lang="ru-RU"/>
              <a:pPr>
                <a:defRPr/>
              </a:pPr>
              <a:t>26.03.2025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4CCD66F-C396-417A-AFC0-838D68A0F4E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2482" tIns="46241" rIns="92482" bIns="46241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3496A6A-AE76-4B42-AD5B-8F50775B44F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2482" tIns="46241" rIns="92482" bIns="46241" rtlCol="0" anchor="b"/>
          <a:lstStyle>
            <a:lvl1pPr algn="r">
              <a:defRPr sz="1200"/>
            </a:lvl1pPr>
          </a:lstStyle>
          <a:p>
            <a:pPr>
              <a:defRPr/>
            </a:pPr>
            <a:fld id="{5DAC7FC8-8CCA-4E58-9795-4D3A007173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BB1A2E-2498-49BB-A0D3-91F903E5F03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2482" tIns="46241" rIns="92482" bIns="46241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31B78B0-7960-4D9A-AEA5-926073E3742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2482" tIns="46241" rIns="92482" bIns="46241" rtlCol="0"/>
          <a:lstStyle>
            <a:lvl1pPr algn="r">
              <a:defRPr sz="1200"/>
            </a:lvl1pPr>
          </a:lstStyle>
          <a:p>
            <a:pPr>
              <a:defRPr/>
            </a:pPr>
            <a:fld id="{8A1956EE-576D-4D9C-A380-E0F6F7F025BF}" type="datetimeFigureOut">
              <a:rPr lang="ru-RU"/>
              <a:pPr>
                <a:defRPr/>
              </a:pPr>
              <a:t>26.03.2025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A14ADD12-82C8-40C5-9E6D-58EBA69F05D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82" tIns="46241" rIns="92482" bIns="46241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5741E3F7-B762-4E72-81F1-0800EC317F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6838"/>
          </a:xfrm>
          <a:prstGeom prst="rect">
            <a:avLst/>
          </a:prstGeom>
        </p:spPr>
        <p:txBody>
          <a:bodyPr vert="horz" lIns="92482" tIns="46241" rIns="92482" bIns="46241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169F475-2380-4AB9-B844-CF219A7F5EB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2482" tIns="46241" rIns="92482" bIns="46241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D5B6D3C-91A1-4F10-8354-DB18BFBB9B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2482" tIns="46241" rIns="92482" bIns="46241" rtlCol="0" anchor="b"/>
          <a:lstStyle>
            <a:lvl1pPr algn="r">
              <a:defRPr sz="1200"/>
            </a:lvl1pPr>
          </a:lstStyle>
          <a:p>
            <a:pPr>
              <a:defRPr/>
            </a:pPr>
            <a:fld id="{5D90EE35-B8F0-46F5-AE2D-99523C01FD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BCE1D5A-A0DF-43D0-B973-BAB0EE443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4853344-AD8E-49CD-80EC-D495E09FF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3BD2719-04FE-4274-B5FD-DD55766DD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F4521-41CA-4444-898B-2A5B00B1780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48833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41F9ADE-7C35-4DE8-844E-6ABB8C9D8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D5C789E-11A3-407B-A02F-CCF97A063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70228B0-2878-4D40-A8CC-3A1FAE00F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2E3F4-1C2F-4033-B496-61AA710627C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46411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3EEFCEB-7BEC-4D3B-AD7C-87FB41398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F78F67-9AFA-4D82-95AC-A132FCB12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32A4AF0-1174-4F81-B24D-02B079105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C830E-4E7F-4B34-9EEE-79AEF2D4B10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52301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ABBCB4E0-2DCF-4586-B18D-B5F3A9D4A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CFD16D1E-3282-42D5-BA0E-39884EC79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90298FE8-9C23-46F8-AD74-31EC0680F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1364F-73CC-4AB2-B1CB-1714064CB93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14443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60810B82-EAA2-4AFD-83C9-D840479B9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96F1B9D2-1577-4795-88A3-DA25631E0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84DEA2FF-CF98-4047-81A0-515C06299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85AEE-F5F1-4873-A769-657A9C1515D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90756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E1C48561-5C28-46D5-A4D3-56FA1E4D8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D0A6E2EE-968B-477D-8C9E-0086C5844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1AB5DC55-18AD-45DD-A54D-02CF8607F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50431-D4FE-430D-BD23-9B1694CD701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00719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6C245EB9-B350-4DEC-8224-DE59ADAEA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D08ACE70-E740-4115-A982-404249CE6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CD8A43BB-9A2A-4F91-93F2-44F56FE4E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D06AF-3B91-4A23-B290-68131AEE5FD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24368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82F1078E-11C9-41E2-A0C8-26B605C45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F98736C1-2582-48C2-AC59-138EDD680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28B4AE6F-1BF4-4114-9D8E-9365FAFEA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5DAEA-B311-4840-AB70-137E201541A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5697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502FA10E-4A7E-426D-ABA7-1ACE8CE13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D786FA64-C154-4BEF-8018-C86182D82F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0DA24812-C4BF-41CD-AB57-E93D9603B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9705E-4EDB-4116-BEE5-3988C1AFB8A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0289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1BA2FBE-4484-49F9-B731-04C7FB9DF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C124E08-CECB-4C65-A1DC-773DC12C2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1F2FB46-2DFB-42C4-9BE8-A1AD5DF42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34C83-B496-4334-9BF1-6DE19159FE6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031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B09C1D1-2EDB-4A39-94C6-475081906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F358A7-F263-4C28-B18F-4BF82B2C8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0858707-14E4-4F7E-9746-47CE9ED8F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2F30F-7730-49FB-A2EA-2F9E81E243C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3575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8C10BF9F-EBD4-4896-9B81-B15CCBCC14F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0338BB50-CE86-455D-B75C-7608E0ECBDC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2F11B05-8E32-4C28-AAC2-C9706B7015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660978B-A4AC-4689-AF65-6D1F30AB17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20CA489-C3E8-46FA-A42D-10F6833FD5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A7DB2CC-494E-4DD0-ABB7-75E4E3DBE4A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77" r:id="rId3"/>
    <p:sldLayoutId id="2147483978" r:id="rId4"/>
    <p:sldLayoutId id="2147483979" r:id="rId5"/>
    <p:sldLayoutId id="2147483980" r:id="rId6"/>
    <p:sldLayoutId id="2147483981" r:id="rId7"/>
    <p:sldLayoutId id="2147483982" r:id="rId8"/>
    <p:sldLayoutId id="2147483983" r:id="rId9"/>
    <p:sldLayoutId id="2147483984" r:id="rId10"/>
    <p:sldLayoutId id="2147483985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4">
            <a:extLst>
              <a:ext uri="{FF2B5EF4-FFF2-40B4-BE49-F238E27FC236}">
                <a16:creationId xmlns:a16="http://schemas.microsoft.com/office/drawing/2014/main" id="{EF2DFDCD-D203-41BF-A76F-881527DF6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Заголовок 2">
            <a:extLst>
              <a:ext uri="{FF2B5EF4-FFF2-40B4-BE49-F238E27FC236}">
                <a16:creationId xmlns:a16="http://schemas.microsoft.com/office/drawing/2014/main" id="{325DC999-1A81-4B8C-BF3E-DC4D7999D9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0588" y="2057400"/>
            <a:ext cx="7148512" cy="1377950"/>
          </a:xfrm>
        </p:spPr>
        <p:txBody>
          <a:bodyPr/>
          <a:lstStyle/>
          <a:p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Отчет о мониторинге наркоситуации</a:t>
            </a:r>
            <a:b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за 2024 год</a:t>
            </a:r>
          </a:p>
        </p:txBody>
      </p:sp>
      <p:sp>
        <p:nvSpPr>
          <p:cNvPr id="4100" name="Подзаголовок 3">
            <a:extLst>
              <a:ext uri="{FF2B5EF4-FFF2-40B4-BE49-F238E27FC236}">
                <a16:creationId xmlns:a16="http://schemas.microsoft.com/office/drawing/2014/main" id="{624F4245-4993-4BF9-B622-5D32776288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9525" y="5013325"/>
            <a:ext cx="7632700" cy="1081088"/>
          </a:xfrm>
        </p:spPr>
        <p:txBody>
          <a:bodyPr/>
          <a:lstStyle/>
          <a:p>
            <a:pPr algn="r" defTabSz="914400">
              <a:lnSpc>
                <a:spcPct val="100000"/>
              </a:lnSpc>
              <a:spcBef>
                <a:spcPct val="0"/>
              </a:spcBef>
            </a:pPr>
            <a:r>
              <a:rPr lang="ru-RU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Наталья Александровна Вышебаба,</a:t>
            </a:r>
          </a:p>
          <a:p>
            <a:pPr algn="r" defTabSz="914400">
              <a:lnSpc>
                <a:spcPct val="100000"/>
              </a:lnSpc>
              <a:spcBef>
                <a:spcPct val="0"/>
              </a:spcBef>
            </a:pP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начальник Отдела социальной поддержки </a:t>
            </a:r>
          </a:p>
          <a:p>
            <a:pPr algn="r" defTabSz="914400">
              <a:lnSpc>
                <a:spcPct val="100000"/>
              </a:lnSpc>
              <a:spcBef>
                <a:spcPct val="0"/>
              </a:spcBef>
            </a:pP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населения Администрации ЗАТО Северск</a:t>
            </a:r>
          </a:p>
          <a:p>
            <a:pPr defTabSz="914400"/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1" name="Заголовок 2">
            <a:extLst>
              <a:ext uri="{FF2B5EF4-FFF2-40B4-BE49-F238E27FC236}">
                <a16:creationId xmlns:a16="http://schemas.microsoft.com/office/drawing/2014/main" id="{78AC416E-E2E2-4B2C-B0A9-EEB69D73EA59}"/>
              </a:ext>
            </a:extLst>
          </p:cNvPr>
          <p:cNvSpPr txBox="1">
            <a:spLocks/>
          </p:cNvSpPr>
          <p:nvPr/>
        </p:nvSpPr>
        <p:spPr bwMode="auto">
          <a:xfrm>
            <a:off x="1143000" y="276225"/>
            <a:ext cx="68580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ЗАТО Северск</a:t>
            </a:r>
          </a:p>
        </p:txBody>
      </p:sp>
      <p:pic>
        <p:nvPicPr>
          <p:cNvPr id="4102" name="Рисунок 4">
            <a:extLst>
              <a:ext uri="{FF2B5EF4-FFF2-40B4-BE49-F238E27FC236}">
                <a16:creationId xmlns:a16="http://schemas.microsoft.com/office/drawing/2014/main" id="{704889A7-9F66-4C51-9CFD-A6B7FEC56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100" y="361950"/>
            <a:ext cx="8731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4">
            <a:extLst>
              <a:ext uri="{FF2B5EF4-FFF2-40B4-BE49-F238E27FC236}">
                <a16:creationId xmlns:a16="http://schemas.microsoft.com/office/drawing/2014/main" id="{ECAB1D22-3EA0-4170-88D0-5D48BF013F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Заголовок 2">
            <a:extLst>
              <a:ext uri="{FF2B5EF4-FFF2-40B4-BE49-F238E27FC236}">
                <a16:creationId xmlns:a16="http://schemas.microsoft.com/office/drawing/2014/main" id="{C77EE033-5E7D-4891-8A8F-4250981548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5288" y="1773238"/>
            <a:ext cx="8353425" cy="4824412"/>
          </a:xfrm>
        </p:spPr>
        <p:txBody>
          <a:bodyPr/>
          <a:lstStyle/>
          <a:p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Антинаркотическая комиссия ЗАТО Северск работает на основании Указа Президента РФ от 18.10.2007 № 1374 «О дополнительных мерах по противодействию незаконному обороту наркотических средств, психотропных веществ и их прекурсоров». </a:t>
            </a:r>
            <a:b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В 2024 году прошло 5 заседаний антинаркотической комиссии ЗАТО Северск, рассмотрено 13 вопросов, принято 33 решения. </a:t>
            </a:r>
            <a:b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4" name="Заголовок 2">
            <a:extLst>
              <a:ext uri="{FF2B5EF4-FFF2-40B4-BE49-F238E27FC236}">
                <a16:creationId xmlns:a16="http://schemas.microsoft.com/office/drawing/2014/main" id="{932D1DD1-0E9D-4A7F-86D9-D653BBAD74EB}"/>
              </a:ext>
            </a:extLst>
          </p:cNvPr>
          <p:cNvSpPr txBox="1">
            <a:spLocks/>
          </p:cNvSpPr>
          <p:nvPr/>
        </p:nvSpPr>
        <p:spPr bwMode="auto">
          <a:xfrm>
            <a:off x="1143000" y="276225"/>
            <a:ext cx="68580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ru-RU" altLang="ru-RU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5" name="Рисунок 4">
            <a:extLst>
              <a:ext uri="{FF2B5EF4-FFF2-40B4-BE49-F238E27FC236}">
                <a16:creationId xmlns:a16="http://schemas.microsoft.com/office/drawing/2014/main" id="{9868DC29-9F45-46BC-8570-526DC9005E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100" y="361950"/>
            <a:ext cx="8731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4">
            <a:extLst>
              <a:ext uri="{FF2B5EF4-FFF2-40B4-BE49-F238E27FC236}">
                <a16:creationId xmlns:a16="http://schemas.microsoft.com/office/drawing/2014/main" id="{8AA8ADF8-98A0-4866-A47F-7E7AE2780F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Заголовок 2">
            <a:extLst>
              <a:ext uri="{FF2B5EF4-FFF2-40B4-BE49-F238E27FC236}">
                <a16:creationId xmlns:a16="http://schemas.microsoft.com/office/drawing/2014/main" id="{9A99949F-7312-4B7F-8E29-2F19C1C3AE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5288" y="1514475"/>
            <a:ext cx="8353425" cy="3354388"/>
          </a:xfrm>
        </p:spPr>
        <p:txBody>
          <a:bodyPr/>
          <a:lstStyle/>
          <a:p>
            <a:pPr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Постановление Администрации ЗАТО Северск </a:t>
            </a:r>
            <a:b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от 10.12.2024 № 4686-па </a:t>
            </a:r>
            <a:b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Муниципальная программа </a:t>
            </a:r>
            <a:b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«Профилактика алкоголизма, наркомании, токсикомании и ВИЧ-инфекции среди подростков и молодежи ЗАТО Северск» на 2025 - 2027 годы»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8" name="Заголовок 2">
            <a:extLst>
              <a:ext uri="{FF2B5EF4-FFF2-40B4-BE49-F238E27FC236}">
                <a16:creationId xmlns:a16="http://schemas.microsoft.com/office/drawing/2014/main" id="{B0C78219-D257-4225-AAF3-3DC133521CFC}"/>
              </a:ext>
            </a:extLst>
          </p:cNvPr>
          <p:cNvSpPr txBox="1">
            <a:spLocks/>
          </p:cNvSpPr>
          <p:nvPr/>
        </p:nvSpPr>
        <p:spPr bwMode="auto">
          <a:xfrm>
            <a:off x="1143000" y="276225"/>
            <a:ext cx="68580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ru-RU" altLang="ru-RU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9" name="Рисунок 4">
            <a:extLst>
              <a:ext uri="{FF2B5EF4-FFF2-40B4-BE49-F238E27FC236}">
                <a16:creationId xmlns:a16="http://schemas.microsoft.com/office/drawing/2014/main" id="{0F6A9FE1-2EB9-474E-A2B1-15B423426C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100" y="361950"/>
            <a:ext cx="8731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4">
            <a:extLst>
              <a:ext uri="{FF2B5EF4-FFF2-40B4-BE49-F238E27FC236}">
                <a16:creationId xmlns:a16="http://schemas.microsoft.com/office/drawing/2014/main" id="{540CBB1D-1C62-4000-B5C4-5D1488CD8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Заголовок 2">
            <a:extLst>
              <a:ext uri="{FF2B5EF4-FFF2-40B4-BE49-F238E27FC236}">
                <a16:creationId xmlns:a16="http://schemas.microsoft.com/office/drawing/2014/main" id="{DE0D99F9-390E-4DD6-A0AF-FF52EB5C78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5288" y="1514475"/>
            <a:ext cx="8353425" cy="3354388"/>
          </a:xfrm>
        </p:spPr>
        <p:txBody>
          <a:bodyPr/>
          <a:lstStyle/>
          <a:p>
            <a:pPr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b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Муниципальная программа </a:t>
            </a:r>
            <a:b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«Профилактика алкоголизма, наркомании, токсикомании и ВИЧ-инфекции среди подростков и молодежи ЗАТО Северск» на 2021 - 2024 годы»</a:t>
            </a:r>
            <a:b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 весь период реализации имеет оценку высокой эффективности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2" name="Заголовок 2">
            <a:extLst>
              <a:ext uri="{FF2B5EF4-FFF2-40B4-BE49-F238E27FC236}">
                <a16:creationId xmlns:a16="http://schemas.microsoft.com/office/drawing/2014/main" id="{8CE9A1FB-49AA-4E7C-A8B1-24849EB56A7D}"/>
              </a:ext>
            </a:extLst>
          </p:cNvPr>
          <p:cNvSpPr txBox="1">
            <a:spLocks/>
          </p:cNvSpPr>
          <p:nvPr/>
        </p:nvSpPr>
        <p:spPr bwMode="auto">
          <a:xfrm>
            <a:off x="1143000" y="276225"/>
            <a:ext cx="68580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ru-RU" altLang="ru-RU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3" name="Рисунок 4">
            <a:extLst>
              <a:ext uri="{FF2B5EF4-FFF2-40B4-BE49-F238E27FC236}">
                <a16:creationId xmlns:a16="http://schemas.microsoft.com/office/drawing/2014/main" id="{B7D84A06-CBD3-497C-A2F5-1E6624CC40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100" y="361950"/>
            <a:ext cx="8731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>
            <a:extLst>
              <a:ext uri="{FF2B5EF4-FFF2-40B4-BE49-F238E27FC236}">
                <a16:creationId xmlns:a16="http://schemas.microsoft.com/office/drawing/2014/main" id="{19976732-F985-45A9-8AFC-333BC1041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Сравнительная динамика наркоситуации </a:t>
            </a:r>
            <a:b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критериями оценки развития наркоситуации в субъекте Российской Федерации, утвержденными Государственным антинаркотическим комитетом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82FC7F62-CB36-4046-86DE-BEA108D2868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28650" y="1825625"/>
          <a:ext cx="7886700" cy="4413250"/>
        </p:xfrm>
        <a:graphic>
          <a:graphicData uri="http://schemas.openxmlformats.org/drawingml/2006/table">
            <a:tbl>
              <a:tblPr/>
              <a:tblGrid>
                <a:gridCol w="197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82650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Год</a:t>
                      </a: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Томск</a:t>
                      </a: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Томская область</a:t>
                      </a: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ЗАТО </a:t>
                      </a: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Северск</a:t>
                      </a: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2650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2021</a:t>
                      </a:r>
                      <a:endParaRPr kumimoji="0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52</a:t>
                      </a:r>
                      <a:endParaRPr kumimoji="0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предкризисная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25,2</a:t>
                      </a:r>
                      <a:endParaRPr kumimoji="0" lang="ru-RU" alt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A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напряженная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22</a:t>
                      </a:r>
                      <a:endParaRPr kumimoji="0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нейтральная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2650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2022</a:t>
                      </a:r>
                      <a:endParaRPr kumimoji="0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65</a:t>
                      </a:r>
                      <a:endParaRPr kumimoji="0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предкризисная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22</a:t>
                      </a:r>
                      <a:endParaRPr kumimoji="0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нейтральная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27</a:t>
                      </a:r>
                      <a:endParaRPr kumimoji="0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напряженная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2650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2023</a:t>
                      </a:r>
                      <a:endParaRPr kumimoji="0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54</a:t>
                      </a:r>
                      <a:endParaRPr kumimoji="0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предкризисная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21</a:t>
                      </a:r>
                      <a:endParaRPr kumimoji="0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нейтральная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22</a:t>
                      </a:r>
                      <a:endParaRPr kumimoji="0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нейтральная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2650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2024</a:t>
                      </a:r>
                      <a:endParaRPr kumimoji="0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65</a:t>
                      </a:r>
                      <a:endParaRPr kumimoji="0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предкризисная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20</a:t>
                      </a:r>
                      <a:endParaRPr kumimoji="0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нейтральная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18</a:t>
                      </a:r>
                      <a:endParaRPr kumimoji="0" lang="ru-RU" alt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Lucida Sans" panose="020B0602030504020204" pitchFamily="34" charset="0"/>
                        </a:rPr>
                        <a:t>нейтральная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>
            <a:extLst>
              <a:ext uri="{FF2B5EF4-FFF2-40B4-BE49-F238E27FC236}">
                <a16:creationId xmlns:a16="http://schemas.microsoft.com/office/drawing/2014/main" id="{C602C29C-0CD8-4D17-9EC5-41CB2CF5D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471488"/>
          </a:xfrm>
        </p:spPr>
        <p:txBody>
          <a:bodyPr/>
          <a:lstStyle/>
          <a:p>
            <a:pPr algn="ctr"/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Острые отравления наркотиками 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7C4CEB0-E9AA-4B97-BA94-6CD2FB407DE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30238" y="1052513"/>
          <a:ext cx="8189912" cy="5370512"/>
        </p:xfrm>
        <a:graphic>
          <a:graphicData uri="http://schemas.openxmlformats.org/drawingml/2006/table">
            <a:tbl>
              <a:tblPr/>
              <a:tblGrid>
                <a:gridCol w="773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6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0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67743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</a:txBody>
                  <a:tcPr marT="43595" marB="435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</a:t>
                      </a:r>
                      <a:endParaRPr kumimoji="0" lang="ru-RU" altLang="ru-RU" sz="27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3595" marB="435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Показатель </a:t>
                      </a: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100 тыс. нас.</a:t>
                      </a:r>
                    </a:p>
                  </a:txBody>
                  <a:tcPr marT="43595" marB="435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0277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just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 Томск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38,4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0277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just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Томский район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13,4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0277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just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Асиновский район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11,1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0277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just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 Стрежевой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10,5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0277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just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Кривошеинский район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8,3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0277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just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ЗАТО Северск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7,1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0277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just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Верхнекетский район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6,1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0277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just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Шегарский район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5,0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0277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just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Кожевниковский район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4,1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0277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just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Колпашевский район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3,1</a:t>
                      </a:r>
                      <a:endParaRPr kumimoji="0" lang="ru-RU" altLang="ru-RU" sz="2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>
            <a:extLst>
              <a:ext uri="{FF2B5EF4-FFF2-40B4-BE49-F238E27FC236}">
                <a16:creationId xmlns:a16="http://schemas.microsoft.com/office/drawing/2014/main" id="{9686C6E5-E6AC-4BF3-86A4-2BD874954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8913"/>
            <a:ext cx="7886700" cy="1263650"/>
          </a:xfrm>
        </p:spPr>
        <p:txBody>
          <a:bodyPr/>
          <a:lstStyle/>
          <a:p>
            <a:pPr algn="ctr"/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Уровень летальности от острых отравлений наркотиками в 2024 году в зависимости от численности населения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B2BB8BC3-ED74-43EA-82BE-20FC9ACEA69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47700" y="1700213"/>
          <a:ext cx="7632700" cy="4635500"/>
        </p:xfrm>
        <a:graphic>
          <a:graphicData uri="http://schemas.openxmlformats.org/drawingml/2006/table">
            <a:tbl>
              <a:tblPr/>
              <a:tblGrid>
                <a:gridCol w="5032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6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83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442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221961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</a:txBody>
                  <a:tcPr marL="91444" marR="91444" marT="42057" marB="420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5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</a:t>
                      </a:r>
                      <a:endParaRPr kumimoji="0" lang="ru-RU" altLang="ru-RU" sz="25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2057" marB="420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Показатель </a:t>
                      </a: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100 тыс. нас.</a:t>
                      </a:r>
                    </a:p>
                  </a:txBody>
                  <a:tcPr marL="91444" marR="91444" marT="42057" marB="420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Случаи смерти</a:t>
                      </a:r>
                    </a:p>
                  </a:txBody>
                  <a:tcPr marL="91444" marR="91444" marT="42057" marB="4205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9282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3" marR="685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 Томск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0,012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9282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3" marR="685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Томский район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0,010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9282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3" marR="685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Кривошеинский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0,008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9282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3" marR="685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Колпашевский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0,006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9282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3" marR="685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ЗАТО Северск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0,005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9282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3" marR="685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Стрежевой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0,005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9282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3" marR="685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Шегарский район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0,005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9282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583" marR="685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Кожевниковский район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0,005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9282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583" marR="685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Асиновский</a:t>
                      </a:r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0,003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23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>
            <a:extLst>
              <a:ext uri="{FF2B5EF4-FFF2-40B4-BE49-F238E27FC236}">
                <a16:creationId xmlns:a16="http://schemas.microsoft.com/office/drawing/2014/main" id="{DCB710C0-F590-43FE-B7E6-117E2C054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8913"/>
            <a:ext cx="7886700" cy="2016125"/>
          </a:xfrm>
        </p:spPr>
        <p:txBody>
          <a:bodyPr/>
          <a:lstStyle/>
          <a:p>
            <a:pPr algn="ctr"/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выездов бригад скорой медицинской помощи на отравления наркотическими средствами и психотропными веществами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в ЗАТО Северск 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D0399E5-51D6-4907-BAB5-93DB1D1D23B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258888" y="2420938"/>
          <a:ext cx="6877050" cy="1789112"/>
        </p:xfrm>
        <a:graphic>
          <a:graphicData uri="http://schemas.openxmlformats.org/drawingml/2006/table">
            <a:tbl>
              <a:tblPr/>
              <a:tblGrid>
                <a:gridCol w="34565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05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06343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4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91444" marR="91444"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4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91444" marR="91444"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27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4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</a:t>
                      </a:r>
                      <a:endParaRPr lang="ru-RU" sz="4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4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>
            <a:extLst>
              <a:ext uri="{FF2B5EF4-FFF2-40B4-BE49-F238E27FC236}">
                <a16:creationId xmlns:a16="http://schemas.microsoft.com/office/drawing/2014/main" id="{2CE52450-8A71-4B37-A755-59BA62DF3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8913"/>
            <a:ext cx="7886700" cy="2016125"/>
          </a:xfrm>
        </p:spPr>
        <p:txBody>
          <a:bodyPr/>
          <a:lstStyle/>
          <a:p>
            <a:pPr algn="ctr"/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Социологический опрос.</a:t>
            </a:r>
            <a:b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Наибольший процент ответа на вопрос: </a:t>
            </a:r>
            <a:b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«Пробовали ли Вы когда-либо наркотики?» 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D26E43CD-446B-4331-80E9-9080948759C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50825" y="2420938"/>
          <a:ext cx="8569325" cy="3352800"/>
        </p:xfrm>
        <a:graphic>
          <a:graphicData uri="http://schemas.openxmlformats.org/drawingml/2006/table">
            <a:tbl>
              <a:tblPr/>
              <a:tblGrid>
                <a:gridCol w="52793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900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04936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4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Территория</a:t>
                      </a:r>
                    </a:p>
                  </a:txBody>
                  <a:tcPr marL="91444" marR="91444" marT="45575" marB="4557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4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ответов</a:t>
                      </a:r>
                    </a:p>
                  </a:txBody>
                  <a:tcPr marL="91444" marR="91444" marT="45575" marB="4557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26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48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Асиновский</a:t>
                      </a:r>
                      <a:r>
                        <a:rPr lang="ru-RU" sz="4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район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4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15,4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26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4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 Томск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4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26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4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ЗАТО Северск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4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>
            <a:extLst>
              <a:ext uri="{FF2B5EF4-FFF2-40B4-BE49-F238E27FC236}">
                <a16:creationId xmlns:a16="http://schemas.microsoft.com/office/drawing/2014/main" id="{A2E8255D-221E-4424-8E0A-75B906AD8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8913"/>
            <a:ext cx="7886700" cy="863600"/>
          </a:xfrm>
        </p:spPr>
        <p:txBody>
          <a:bodyPr/>
          <a:lstStyle/>
          <a:p>
            <a:pPr algn="ctr"/>
            <a: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Негосударственный реабилитационный центр </a:t>
            </a:r>
            <a:b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ООО «Новое рождение» </a:t>
            </a:r>
            <a:b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Северск, д. Семиозерки, ул. Семиозерская, 67.</a:t>
            </a:r>
          </a:p>
        </p:txBody>
      </p:sp>
      <p:pic>
        <p:nvPicPr>
          <p:cNvPr id="13315" name="Объект 9">
            <a:extLst>
              <a:ext uri="{FF2B5EF4-FFF2-40B4-BE49-F238E27FC236}">
                <a16:creationId xmlns:a16="http://schemas.microsoft.com/office/drawing/2014/main" id="{A38C411F-7EBD-41CF-9490-2937E1A97D5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25" y="1212850"/>
            <a:ext cx="3013075" cy="4016375"/>
          </a:xfrm>
        </p:spPr>
      </p:pic>
      <p:pic>
        <p:nvPicPr>
          <p:cNvPr id="13316" name="Рисунок 13">
            <a:extLst>
              <a:ext uri="{FF2B5EF4-FFF2-40B4-BE49-F238E27FC236}">
                <a16:creationId xmlns:a16="http://schemas.microsoft.com/office/drawing/2014/main" id="{3C893DBC-5FB7-4DE5-AA67-244E9F2CA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463" y="1209675"/>
            <a:ext cx="301307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Рисунок 17">
            <a:extLst>
              <a:ext uri="{FF2B5EF4-FFF2-40B4-BE49-F238E27FC236}">
                <a16:creationId xmlns:a16="http://schemas.microsoft.com/office/drawing/2014/main" id="{E40A9552-A620-4AE8-8C6F-CA8931C7F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400" y="1209675"/>
            <a:ext cx="301307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id="{2C2CDFC0-8E07-4154-989D-06CD9C7BE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8913"/>
            <a:ext cx="7886700" cy="1295400"/>
          </a:xfrm>
        </p:spPr>
        <p:txBody>
          <a:bodyPr/>
          <a:lstStyle/>
          <a:p>
            <a:pPr algn="ctr"/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в Стратегии государственной антинаркотической политики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55E6AAEF-8D5B-432D-B884-6BEC5E5D0AB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0" y="2060575"/>
          <a:ext cx="9144000" cy="3738563"/>
        </p:xfrm>
        <a:graphic>
          <a:graphicData uri="http://schemas.openxmlformats.org/drawingml/2006/table">
            <a:tbl>
              <a:tblPr/>
              <a:tblGrid>
                <a:gridCol w="35638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470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28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99210"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Показатель</a:t>
                      </a:r>
                    </a:p>
                  </a:txBody>
                  <a:tcPr marT="45316" marB="453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68580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defRPr sz="19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68580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Факт 2023 год</a:t>
                      </a:r>
                    </a:p>
                  </a:txBody>
                  <a:tcPr marT="45316" marB="453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Факт 2024 год</a:t>
                      </a:r>
                    </a:p>
                  </a:txBody>
                  <a:tcPr marT="45316" marB="453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План к 2025 году</a:t>
                      </a:r>
                    </a:p>
                  </a:txBody>
                  <a:tcPr marT="45316" marB="453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400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Вовлеченность населения в незаконный оборот наркотиков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90,9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125,9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267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Криминогенность наркомании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112,3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86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114,2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267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бщая 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оценка наркоситуации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нейтральная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нейтральная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напряженная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4">
            <a:extLst>
              <a:ext uri="{FF2B5EF4-FFF2-40B4-BE49-F238E27FC236}">
                <a16:creationId xmlns:a16="http://schemas.microsoft.com/office/drawing/2014/main" id="{838EA12A-C4E3-469E-918C-3D57E7018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Заголовок 2">
            <a:extLst>
              <a:ext uri="{FF2B5EF4-FFF2-40B4-BE49-F238E27FC236}">
                <a16:creationId xmlns:a16="http://schemas.microsoft.com/office/drawing/2014/main" id="{DD1E7F1A-5D39-4D58-B173-855FDD70F792}"/>
              </a:ext>
            </a:extLst>
          </p:cNvPr>
          <p:cNvSpPr txBox="1">
            <a:spLocks/>
          </p:cNvSpPr>
          <p:nvPr/>
        </p:nvSpPr>
        <p:spPr bwMode="auto">
          <a:xfrm>
            <a:off x="1143000" y="276225"/>
            <a:ext cx="68580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ru-RU" altLang="ru-RU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4" name="Рисунок 14">
            <a:extLst>
              <a:ext uri="{FF2B5EF4-FFF2-40B4-BE49-F238E27FC236}">
                <a16:creationId xmlns:a16="http://schemas.microsoft.com/office/drawing/2014/main" id="{F1554F2A-E966-4DD5-A1E9-533C6F1B1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0"/>
            <a:ext cx="8666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Объект 3">
            <a:extLst>
              <a:ext uri="{FF2B5EF4-FFF2-40B4-BE49-F238E27FC236}">
                <a16:creationId xmlns:a16="http://schemas.microsoft.com/office/drawing/2014/main" id="{85DF4AD4-D2E9-4017-A954-C99E4CA3925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350"/>
            <a:ext cx="9144000" cy="6858000"/>
          </a:xfrm>
        </p:spPr>
      </p:pic>
      <p:sp>
        <p:nvSpPr>
          <p:cNvPr id="16387" name="Заголовок 1">
            <a:extLst>
              <a:ext uri="{FF2B5EF4-FFF2-40B4-BE49-F238E27FC236}">
                <a16:creationId xmlns:a16="http://schemas.microsoft.com/office/drawing/2014/main" id="{0D36FEA6-9671-4DEC-A313-308FAB6C2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650" y="2206625"/>
            <a:ext cx="8901113" cy="1984375"/>
          </a:xfrm>
        </p:spPr>
        <p:txBody>
          <a:bodyPr/>
          <a:lstStyle/>
          <a:p>
            <a:pPr algn="ctr"/>
            <a:r>
              <a:rPr lang="ru-RU" altLang="ru-RU" sz="6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внимание!</a:t>
            </a:r>
          </a:p>
        </p:txBody>
      </p:sp>
      <p:pic>
        <p:nvPicPr>
          <p:cNvPr id="16388" name="Рисунок 4">
            <a:extLst>
              <a:ext uri="{FF2B5EF4-FFF2-40B4-BE49-F238E27FC236}">
                <a16:creationId xmlns:a16="http://schemas.microsoft.com/office/drawing/2014/main" id="{7F5C2C5A-F9E3-4521-A3FF-5DEF12EE04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365125"/>
            <a:ext cx="8731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7715</TotalTime>
  <Words>457</Words>
  <Application>Microsoft Office PowerPoint</Application>
  <PresentationFormat>Экран (4:3)</PresentationFormat>
  <Paragraphs>152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 Light</vt:lpstr>
      <vt:lpstr>Calibri</vt:lpstr>
      <vt:lpstr>Times New Roman</vt:lpstr>
      <vt:lpstr>Lucida Sans</vt:lpstr>
      <vt:lpstr>Тема Office</vt:lpstr>
      <vt:lpstr>Отчет о мониторинге наркоситуации  за 2024 год</vt:lpstr>
      <vt:lpstr>Антинаркотическая комиссия ЗАТО Северск работает на основании Указа Президента РФ от 18.10.2007 № 1374 «О дополнительных мерах по противодействию незаконному обороту наркотических средств, психотропных веществ и их прекурсоров».   В 2024 году прошло 5 заседаний антинаркотической комиссии ЗАТО Северск, рассмотрено 13 вопросов, принято 33 решения.   </vt:lpstr>
      <vt:lpstr>Постановление Администрации ЗАТО Северск  от 10.12.2024 № 4686-па   Муниципальная программа  «Профилактика алкоголизма, наркомании, токсикомании и ВИЧ-инфекции среди подростков и молодежи ЗАТО Северск» на 2025 - 2027 годы»</vt:lpstr>
      <vt:lpstr>  Муниципальная программа  «Профилактика алкоголизма, наркомании, токсикомании и ВИЧ-инфекции среди подростков и молодежи ЗАТО Северск» на 2021 - 2024 годы»  За весь период реализации имеет оценку высокой эффективности</vt:lpstr>
      <vt:lpstr>Сравнительная динамика наркоситуации  в соответствии с критериями оценки развития наркоситуации в субъекте Российской Федерации, утвержденными Государственным антинаркотическим комитетом</vt:lpstr>
      <vt:lpstr>Острые отравления наркотиками </vt:lpstr>
      <vt:lpstr> Уровень летальности от острых отравлений наркотиками в 2024 году в зависимости от численности населения</vt:lpstr>
      <vt:lpstr>Количество выездов бригад скорой медицинской помощи на отравления наркотическими средствами и психотропными веществами в ЗАТО Северск </vt:lpstr>
      <vt:lpstr>Социологический опрос. Наибольший процент ответа на вопрос:  «Пробовали ли Вы когда-либо наркотики?» </vt:lpstr>
      <vt:lpstr>Негосударственный реабилитационный центр  ООО «Новое рождение»  ЗАТО Северск, д. Семиозерки, ул. Семиозерская, 67.</vt:lpstr>
      <vt:lpstr>ЗАТО Северск в Стратегии государственной антинаркотической политики</vt:lpstr>
      <vt:lpstr>Презентация PowerPoint</vt:lpstr>
      <vt:lpstr>Благодарю за внимание!</vt:lpstr>
    </vt:vector>
  </TitlesOfParts>
  <Company>sevadm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Администрация ЗАТО Северск</dc:title>
  <dc:creator>Samokrutov</dc:creator>
  <cp:lastModifiedBy>Самокрутов О.Н.</cp:lastModifiedBy>
  <cp:revision>1089</cp:revision>
  <cp:lastPrinted>2022-04-22T08:12:23Z</cp:lastPrinted>
  <dcterms:created xsi:type="dcterms:W3CDTF">2014-09-18T04:39:30Z</dcterms:created>
  <dcterms:modified xsi:type="dcterms:W3CDTF">2025-03-26T03:41:02Z</dcterms:modified>
</cp:coreProperties>
</file>