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76" r:id="rId2"/>
    <p:sldId id="277" r:id="rId3"/>
    <p:sldId id="280" r:id="rId4"/>
    <p:sldId id="281" r:id="rId5"/>
    <p:sldId id="282" r:id="rId6"/>
    <p:sldId id="283" r:id="rId7"/>
    <p:sldId id="284" r:id="rId8"/>
    <p:sldId id="285" r:id="rId9"/>
    <p:sldId id="300" r:id="rId10"/>
    <p:sldId id="286" r:id="rId11"/>
  </p:sldIdLst>
  <p:sldSz cx="12192000" cy="6858000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704"/>
    <a:srgbClr val="E74106"/>
    <a:srgbClr val="0066B4"/>
    <a:srgbClr val="002060"/>
    <a:srgbClr val="F9B100"/>
    <a:srgbClr val="F0742F"/>
    <a:srgbClr val="F8AE00"/>
    <a:srgbClr val="F79C4C"/>
    <a:srgbClr val="0070C0"/>
    <a:srgbClr val="F9B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4660"/>
  </p:normalViewPr>
  <p:slideViewPr>
    <p:cSldViewPr>
      <p:cViewPr varScale="1">
        <p:scale>
          <a:sx n="110" d="100"/>
          <a:sy n="110" d="100"/>
        </p:scale>
        <p:origin x="57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EC6DE2-7D3A-4DCD-945C-79CC299CF15E}" type="doc">
      <dgm:prSet loTypeId="urn:microsoft.com/office/officeart/2005/8/layout/hList1" loCatId="list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ru-RU"/>
        </a:p>
      </dgm:t>
    </dgm:pt>
    <dgm:pt modelId="{12E61DF3-8E87-4295-B1F5-ABD203C80501}">
      <dgm:prSet phldrT="[Текст]" custT="1"/>
      <dgm:spPr>
        <a:solidFill>
          <a:srgbClr val="002060"/>
        </a:solidFill>
        <a:ln>
          <a:noFill/>
        </a:ln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Реализовано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6D1FC0-E88D-4EBC-9572-D8AD583E339F}" type="parTrans" cxnId="{57382BC1-EA46-48A0-9FD4-57C0DD3711C9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1BEC62-C93D-4AFC-9DDC-DDBBC467BF4B}" type="sibTrans" cxnId="{57382BC1-EA46-48A0-9FD4-57C0DD3711C9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2FAF09-366D-4794-99E0-245389698AC9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pPr>
            <a:spcAft>
              <a:spcPts val="1200"/>
            </a:spcAft>
          </a:pPr>
          <a:r>
            <a: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Определены ответственные за качество </a:t>
          </a:r>
          <a:r>
            <a:rPr lang="ru-RU" sz="14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за оптимизацию и повышение качества предоставляемых муниципальных услуг </a:t>
          </a:r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(распоряжение Администрации ЗАТО Северск от 24.06.2025 № 535-ра)</a:t>
          </a:r>
          <a:endParaRPr lang="ru-RU" sz="1400" dirty="0">
            <a:solidFill>
              <a:schemeClr val="accent6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70D55B-2E67-4F06-8079-6AA69AB69AB5}" type="parTrans" cxnId="{C43E927E-D17F-4D2B-806C-CC90ED79CC27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29C875-532C-4B58-896E-D5922C0C9D7C}" type="sibTrans" cxnId="{C43E927E-D17F-4D2B-806C-CC90ED79CC27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15A802-138E-427C-B4B0-614EFD3A017D}">
      <dgm:prSet phldrT="[Текст]" custT="1"/>
      <dgm:spPr>
        <a:solidFill>
          <a:srgbClr val="002060"/>
        </a:solidFill>
        <a:ln>
          <a:noFill/>
        </a:ln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Реализовано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51252A-8F42-4789-94B9-2AC3B59B2A90}" type="parTrans" cxnId="{40A6D02E-5328-41B2-9CBF-2CCE558DDD06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D3B26B-A62E-46A5-ABDE-025BF9C34AE4}" type="sibTrans" cxnId="{40A6D02E-5328-41B2-9CBF-2CCE558DDD06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77AAF0-82F6-4BEB-85B2-8AA178C3CCB0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600"/>
            </a:spcAft>
            <a:buClrTx/>
            <a:buSzTx/>
            <a:buFontTx/>
            <a:buNone/>
            <a:tabLst/>
            <a:defRPr/>
          </a:pPr>
          <a:r>
            <a: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 Должностная инструкция специалиста, ответственного за прием документов, дополнена обязанностью информировать заявителя о действиях, которые от него ожидаются в рамках получения услуги </a:t>
          </a:r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(приказ начальника Управления имущественных отношений Администрации ЗАТО Северск  от 07.08.2025 № 2)</a:t>
          </a:r>
          <a:endParaRPr lang="ru-RU" sz="1400" dirty="0">
            <a:solidFill>
              <a:schemeClr val="accent6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F0608B-0488-4370-BCDC-538F98754691}" type="parTrans" cxnId="{C276D5B0-4B93-48AA-9CF9-78DD092208B3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0B398D-5490-4B47-8B60-A99AD3EE86CD}" type="sibTrans" cxnId="{C276D5B0-4B93-48AA-9CF9-78DD092208B3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A390D0-3F1E-4EBF-89AB-EB83A1A078BC}">
      <dgm:prSet phldrT="[Текст]" custT="1"/>
      <dgm:spPr>
        <a:solidFill>
          <a:srgbClr val="002060"/>
        </a:solidFill>
        <a:ln>
          <a:noFill/>
        </a:ln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Реализовано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460BD6-3B6B-4F0C-A9C5-F70218A76111}" type="parTrans" cxnId="{5840CD3C-610C-4D1A-8480-8549623BB7B6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9ADF54-CCBD-4865-BADA-D7DD1ED262FA}" type="sibTrans" cxnId="{5840CD3C-610C-4D1A-8480-8549623BB7B6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8F1A09-CA78-4B30-A04B-652E055D2A36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1200"/>
            </a:spcAft>
            <a:buClrTx/>
            <a:buSzTx/>
            <a:buFontTx/>
            <a:buNone/>
            <a:tabLst/>
            <a:defRPr/>
          </a:pPr>
          <a:r>
            <a: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Реализована техническая возможность получения обратной связи путем анкетирования получателей муниципальных услуг, путем размещения анкеты обратной связи на сайте Администрации ЗАТО Северск и УИО, а также QR-кодов на стендах и в местах оказания услуг</a:t>
          </a:r>
          <a:endParaRPr lang="ru-RU" sz="14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530DC3-EF67-407B-A4E1-DC8500F45BC3}" type="parTrans" cxnId="{79BB13AF-52D3-4A43-91EF-EB66E8EF42ED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0CC45E-062F-43B8-8919-897EECDCAAF1}" type="sibTrans" cxnId="{79BB13AF-52D3-4A43-91EF-EB66E8EF42ED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E6B47D-E444-438B-B300-372368CE7000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pPr>
            <a:spcAft>
              <a:spcPts val="1200"/>
            </a:spcAft>
          </a:pPr>
          <a:r>
            <a:rPr lang="ru-RU" sz="14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Утвержден Реестр межведомственных и внутриведомственных процессов </a:t>
          </a:r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(Приказ начальника Управления имущественных отношений Администрации ЗАТО Северск  от 26.06.2025 № 94)</a:t>
          </a:r>
          <a:endParaRPr lang="ru-RU" sz="1400" dirty="0">
            <a:solidFill>
              <a:schemeClr val="accent6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D537CF-ACD0-4C9E-B4FF-4F40DF9D6899}" type="parTrans" cxnId="{D8A6DDFE-C220-42B2-924F-F2D7CE026BCF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B69C03-0DA8-4DE9-A679-9D0CE0B7127D}" type="sibTrans" cxnId="{D8A6DDFE-C220-42B2-924F-F2D7CE026BCF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A8A64D-27A2-4B63-8AB2-C5F30EDE446D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600"/>
            </a:spcAft>
            <a:buClrTx/>
            <a:buSzTx/>
            <a:buFontTx/>
            <a:buNone/>
            <a:tabLst/>
            <a:defRPr/>
          </a:pPr>
          <a:r>
            <a: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4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Утвержден Порядок сбора и анализа обратной связи от внешних и внутренних клиентов, и о</a:t>
          </a:r>
          <a:r>
            <a:rPr lang="ru-RU" sz="1400" dirty="0" smtClean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пределены условия и порядок проведения проверки процесса оказания муниципальной услуги на соответствие потребностям клиентов </a:t>
          </a:r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(распоряжение Администрации ЗАТО Северск от 27.06.2025 № 557-ра)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600"/>
            </a:spcAft>
            <a:buClrTx/>
            <a:buSzTx/>
            <a:buFontTx/>
            <a:buNone/>
            <a:tabLst/>
            <a:defRPr/>
          </a:pPr>
          <a:endParaRPr lang="ru-RU" sz="14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D7F496-F349-4218-AABC-95C05C744385}" type="parTrans" cxnId="{69D4FA5A-0507-46E4-BB7C-000A53D2BBC5}">
      <dgm:prSet/>
      <dgm:spPr/>
      <dgm:t>
        <a:bodyPr/>
        <a:lstStyle/>
        <a:p>
          <a:endParaRPr lang="ru-RU"/>
        </a:p>
      </dgm:t>
    </dgm:pt>
    <dgm:pt modelId="{5419514A-BD09-48A4-8024-C6CFDA24B4E3}" type="sibTrans" cxnId="{69D4FA5A-0507-46E4-BB7C-000A53D2BBC5}">
      <dgm:prSet/>
      <dgm:spPr/>
      <dgm:t>
        <a:bodyPr/>
        <a:lstStyle/>
        <a:p>
          <a:endParaRPr lang="ru-RU"/>
        </a:p>
      </dgm:t>
    </dgm:pt>
    <dgm:pt modelId="{614567D5-1581-4A5B-9D68-C910BD672C04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pPr>
            <a:spcAft>
              <a:spcPts val="1200"/>
            </a:spcAft>
          </a:pPr>
          <a:r>
            <a: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Приняты изменения в административный регламент предоставления муниципальной услуги </a:t>
          </a:r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(постановление Администрации ЗАТО Северск от 13.08.2025 № 1952-па)</a:t>
          </a:r>
          <a:endParaRPr lang="ru-RU" sz="14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2B1B32-4379-47EB-B0E9-44234668EC92}" type="parTrans" cxnId="{06FF8C37-9A81-46D8-A2D2-8231A3D8F245}">
      <dgm:prSet/>
      <dgm:spPr/>
      <dgm:t>
        <a:bodyPr/>
        <a:lstStyle/>
        <a:p>
          <a:endParaRPr lang="ru-RU"/>
        </a:p>
      </dgm:t>
    </dgm:pt>
    <dgm:pt modelId="{038475F8-4E4B-4805-B8C4-6AC057B21EEB}" type="sibTrans" cxnId="{06FF8C37-9A81-46D8-A2D2-8231A3D8F245}">
      <dgm:prSet/>
      <dgm:spPr/>
      <dgm:t>
        <a:bodyPr/>
        <a:lstStyle/>
        <a:p>
          <a:endParaRPr lang="ru-RU"/>
        </a:p>
      </dgm:t>
    </dgm:pt>
    <dgm:pt modelId="{B48C55FE-AC7A-4746-8625-EE4E8FB21EBA}" type="pres">
      <dgm:prSet presAssocID="{B1EC6DE2-7D3A-4DCD-945C-79CC299CF15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19A6A0-A29E-44FE-B1D1-BA24ED65AFFF}" type="pres">
      <dgm:prSet presAssocID="{12E61DF3-8E87-4295-B1F5-ABD203C80501}" presName="composite" presStyleCnt="0"/>
      <dgm:spPr/>
    </dgm:pt>
    <dgm:pt modelId="{1574A046-A5F8-43BF-8FB0-FCCCCC79F3C7}" type="pres">
      <dgm:prSet presAssocID="{12E61DF3-8E87-4295-B1F5-ABD203C80501}" presName="parTx" presStyleLbl="alignNode1" presStyleIdx="0" presStyleCnt="3" custScaleX="111442" custLinFactNeighborX="-418" custLinFactNeighborY="-22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053FA6-401F-4BF5-91F3-24106E5ABC96}" type="pres">
      <dgm:prSet presAssocID="{12E61DF3-8E87-4295-B1F5-ABD203C80501}" presName="desTx" presStyleLbl="alignAccFollowNode1" presStyleIdx="0" presStyleCnt="3" custScaleX="1099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4DCC2C-BA47-4636-875E-7104BF6370C3}" type="pres">
      <dgm:prSet presAssocID="{5C1BEC62-C93D-4AFC-9DDC-DDBBC467BF4B}" presName="space" presStyleCnt="0"/>
      <dgm:spPr/>
    </dgm:pt>
    <dgm:pt modelId="{B56ED1F0-FA1C-4889-BDFD-9A4C2F7CEA53}" type="pres">
      <dgm:prSet presAssocID="{2115A802-138E-427C-B4B0-614EFD3A017D}" presName="composite" presStyleCnt="0"/>
      <dgm:spPr/>
    </dgm:pt>
    <dgm:pt modelId="{A7659A7B-E9F3-46FF-9674-FE1050279326}" type="pres">
      <dgm:prSet presAssocID="{2115A802-138E-427C-B4B0-614EFD3A017D}" presName="parTx" presStyleLbl="alignNode1" presStyleIdx="1" presStyleCnt="3" custScaleX="123529" custScaleY="100000" custLinFactNeighborX="-613" custLinFactNeighborY="-21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C3BE5F-E7D9-43CF-9B6D-44394D7E3261}" type="pres">
      <dgm:prSet presAssocID="{2115A802-138E-427C-B4B0-614EFD3A017D}" presName="desTx" presStyleLbl="alignAccFollowNode1" presStyleIdx="1" presStyleCnt="3" custScaleX="124613" custLinFactNeighborX="605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974B7B-8671-4352-91F4-68ED983479B4}" type="pres">
      <dgm:prSet presAssocID="{67D3B26B-A62E-46A5-ABDE-025BF9C34AE4}" presName="space" presStyleCnt="0"/>
      <dgm:spPr/>
    </dgm:pt>
    <dgm:pt modelId="{36493F4F-919D-4F1F-BC45-351037DB91F7}" type="pres">
      <dgm:prSet presAssocID="{41A390D0-3F1E-4EBF-89AB-EB83A1A078BC}" presName="composite" presStyleCnt="0"/>
      <dgm:spPr/>
    </dgm:pt>
    <dgm:pt modelId="{280C779E-7E5F-4B44-8527-BE05BEB3DF4B}" type="pres">
      <dgm:prSet presAssocID="{41A390D0-3F1E-4EBF-89AB-EB83A1A078BC}" presName="parTx" presStyleLbl="alignNode1" presStyleIdx="2" presStyleCnt="3" custScaleX="104622" custLinFactNeighborX="1080" custLinFactNeighborY="-2022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6B368B-CDA1-4F9A-BD14-E45E964B4EDA}" type="pres">
      <dgm:prSet presAssocID="{41A390D0-3F1E-4EBF-89AB-EB83A1A078BC}" presName="desTx" presStyleLbl="alignAccFollowNode1" presStyleIdx="2" presStyleCnt="3" custScaleX="104187" custScaleY="98010" custLinFactNeighborX="998" custLinFactNeighborY="-25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7C151A-8738-4F37-87BC-5B9188CC45F2}" type="presOf" srcId="{8DA8A64D-27A2-4B63-8AB2-C5F30EDE446D}" destId="{12C3BE5F-E7D9-43CF-9B6D-44394D7E3261}" srcOrd="0" destOrd="1" presId="urn:microsoft.com/office/officeart/2005/8/layout/hList1"/>
    <dgm:cxn modelId="{DBFE4D4C-0A8A-41A9-B47A-232D1992D38F}" type="presOf" srcId="{232FAF09-366D-4794-99E0-245389698AC9}" destId="{00053FA6-401F-4BF5-91F3-24106E5ABC96}" srcOrd="0" destOrd="0" presId="urn:microsoft.com/office/officeart/2005/8/layout/hList1"/>
    <dgm:cxn modelId="{C276D5B0-4B93-48AA-9CF9-78DD092208B3}" srcId="{2115A802-138E-427C-B4B0-614EFD3A017D}" destId="{1177AAF0-82F6-4BEB-85B2-8AA178C3CCB0}" srcOrd="0" destOrd="0" parTransId="{C2F0608B-0488-4370-BCDC-538F98754691}" sibTransId="{D00B398D-5490-4B47-8B60-A99AD3EE86CD}"/>
    <dgm:cxn modelId="{79BB13AF-52D3-4A43-91EF-EB66E8EF42ED}" srcId="{41A390D0-3F1E-4EBF-89AB-EB83A1A078BC}" destId="{6F8F1A09-CA78-4B30-A04B-652E055D2A36}" srcOrd="0" destOrd="0" parTransId="{0B530DC3-EF67-407B-A4E1-DC8500F45BC3}" sibTransId="{4E0CC45E-062F-43B8-8919-897EECDCAAF1}"/>
    <dgm:cxn modelId="{5EA406CE-84B5-41B4-AEBC-1A081C564042}" type="presOf" srcId="{1177AAF0-82F6-4BEB-85B2-8AA178C3CCB0}" destId="{12C3BE5F-E7D9-43CF-9B6D-44394D7E3261}" srcOrd="0" destOrd="0" presId="urn:microsoft.com/office/officeart/2005/8/layout/hList1"/>
    <dgm:cxn modelId="{F57DCB1D-1267-4C8A-B3A2-082A2567D3CD}" type="presOf" srcId="{12E61DF3-8E87-4295-B1F5-ABD203C80501}" destId="{1574A046-A5F8-43BF-8FB0-FCCCCC79F3C7}" srcOrd="0" destOrd="0" presId="urn:microsoft.com/office/officeart/2005/8/layout/hList1"/>
    <dgm:cxn modelId="{06FF8C37-9A81-46D8-A2D2-8231A3D8F245}" srcId="{12E61DF3-8E87-4295-B1F5-ABD203C80501}" destId="{614567D5-1581-4A5B-9D68-C910BD672C04}" srcOrd="2" destOrd="0" parTransId="{7E2B1B32-4379-47EB-B0E9-44234668EC92}" sibTransId="{038475F8-4E4B-4805-B8C4-6AC057B21EEB}"/>
    <dgm:cxn modelId="{B97B046E-EE6D-458B-8A5D-EA5B01D19927}" type="presOf" srcId="{614567D5-1581-4A5B-9D68-C910BD672C04}" destId="{00053FA6-401F-4BF5-91F3-24106E5ABC96}" srcOrd="0" destOrd="2" presId="urn:microsoft.com/office/officeart/2005/8/layout/hList1"/>
    <dgm:cxn modelId="{5840CD3C-610C-4D1A-8480-8549623BB7B6}" srcId="{B1EC6DE2-7D3A-4DCD-945C-79CC299CF15E}" destId="{41A390D0-3F1E-4EBF-89AB-EB83A1A078BC}" srcOrd="2" destOrd="0" parTransId="{EA460BD6-3B6B-4F0C-A9C5-F70218A76111}" sibTransId="{739ADF54-CCBD-4865-BADA-D7DD1ED262FA}"/>
    <dgm:cxn modelId="{C43E927E-D17F-4D2B-806C-CC90ED79CC27}" srcId="{12E61DF3-8E87-4295-B1F5-ABD203C80501}" destId="{232FAF09-366D-4794-99E0-245389698AC9}" srcOrd="0" destOrd="0" parTransId="{1D70D55B-2E67-4F06-8079-6AA69AB69AB5}" sibTransId="{A429C875-532C-4B58-896E-D5922C0C9D7C}"/>
    <dgm:cxn modelId="{CED64A65-43E8-4FBF-8800-AF3F6F00EFB1}" type="presOf" srcId="{2115A802-138E-427C-B4B0-614EFD3A017D}" destId="{A7659A7B-E9F3-46FF-9674-FE1050279326}" srcOrd="0" destOrd="0" presId="urn:microsoft.com/office/officeart/2005/8/layout/hList1"/>
    <dgm:cxn modelId="{57382BC1-EA46-48A0-9FD4-57C0DD3711C9}" srcId="{B1EC6DE2-7D3A-4DCD-945C-79CC299CF15E}" destId="{12E61DF3-8E87-4295-B1F5-ABD203C80501}" srcOrd="0" destOrd="0" parTransId="{126D1FC0-E88D-4EBC-9572-D8AD583E339F}" sibTransId="{5C1BEC62-C93D-4AFC-9DDC-DDBBC467BF4B}"/>
    <dgm:cxn modelId="{69D4FA5A-0507-46E4-BB7C-000A53D2BBC5}" srcId="{2115A802-138E-427C-B4B0-614EFD3A017D}" destId="{8DA8A64D-27A2-4B63-8AB2-C5F30EDE446D}" srcOrd="1" destOrd="0" parTransId="{23D7F496-F349-4218-AABC-95C05C744385}" sibTransId="{5419514A-BD09-48A4-8024-C6CFDA24B4E3}"/>
    <dgm:cxn modelId="{79A5DA57-5262-4FE7-9471-5DBF60C44E7A}" type="presOf" srcId="{6F8F1A09-CA78-4B30-A04B-652E055D2A36}" destId="{BB6B368B-CDA1-4F9A-BD14-E45E964B4EDA}" srcOrd="0" destOrd="0" presId="urn:microsoft.com/office/officeart/2005/8/layout/hList1"/>
    <dgm:cxn modelId="{15576F49-F415-4363-80FB-B36CC4E92C91}" type="presOf" srcId="{B1EC6DE2-7D3A-4DCD-945C-79CC299CF15E}" destId="{B48C55FE-AC7A-4746-8625-EE4E8FB21EBA}" srcOrd="0" destOrd="0" presId="urn:microsoft.com/office/officeart/2005/8/layout/hList1"/>
    <dgm:cxn modelId="{5D15896D-6C16-47C8-85BF-903AF9AAD945}" type="presOf" srcId="{EBE6B47D-E444-438B-B300-372368CE7000}" destId="{00053FA6-401F-4BF5-91F3-24106E5ABC96}" srcOrd="0" destOrd="1" presId="urn:microsoft.com/office/officeart/2005/8/layout/hList1"/>
    <dgm:cxn modelId="{19B41850-BD19-4E76-82FA-9E3015B36EEB}" type="presOf" srcId="{41A390D0-3F1E-4EBF-89AB-EB83A1A078BC}" destId="{280C779E-7E5F-4B44-8527-BE05BEB3DF4B}" srcOrd="0" destOrd="0" presId="urn:microsoft.com/office/officeart/2005/8/layout/hList1"/>
    <dgm:cxn modelId="{D8A6DDFE-C220-42B2-924F-F2D7CE026BCF}" srcId="{12E61DF3-8E87-4295-B1F5-ABD203C80501}" destId="{EBE6B47D-E444-438B-B300-372368CE7000}" srcOrd="1" destOrd="0" parTransId="{BBD537CF-ACD0-4C9E-B4FF-4F40DF9D6899}" sibTransId="{B4B69C03-0DA8-4DE9-A679-9D0CE0B7127D}"/>
    <dgm:cxn modelId="{40A6D02E-5328-41B2-9CBF-2CCE558DDD06}" srcId="{B1EC6DE2-7D3A-4DCD-945C-79CC299CF15E}" destId="{2115A802-138E-427C-B4B0-614EFD3A017D}" srcOrd="1" destOrd="0" parTransId="{C851252A-8F42-4789-94B9-2AC3B59B2A90}" sibTransId="{67D3B26B-A62E-46A5-ABDE-025BF9C34AE4}"/>
    <dgm:cxn modelId="{8CBBAF0B-9258-4571-AC59-36AC24A55B24}" type="presParOf" srcId="{B48C55FE-AC7A-4746-8625-EE4E8FB21EBA}" destId="{AF19A6A0-A29E-44FE-B1D1-BA24ED65AFFF}" srcOrd="0" destOrd="0" presId="urn:microsoft.com/office/officeart/2005/8/layout/hList1"/>
    <dgm:cxn modelId="{A1E19F18-6427-4EF3-A5FD-F0BD863CFE04}" type="presParOf" srcId="{AF19A6A0-A29E-44FE-B1D1-BA24ED65AFFF}" destId="{1574A046-A5F8-43BF-8FB0-FCCCCC79F3C7}" srcOrd="0" destOrd="0" presId="urn:microsoft.com/office/officeart/2005/8/layout/hList1"/>
    <dgm:cxn modelId="{878C85B8-4FB5-4C0F-88E6-17FEB48D43D0}" type="presParOf" srcId="{AF19A6A0-A29E-44FE-B1D1-BA24ED65AFFF}" destId="{00053FA6-401F-4BF5-91F3-24106E5ABC96}" srcOrd="1" destOrd="0" presId="urn:microsoft.com/office/officeart/2005/8/layout/hList1"/>
    <dgm:cxn modelId="{91B049D0-AB88-4946-82E4-1C4DD82DDB6A}" type="presParOf" srcId="{B48C55FE-AC7A-4746-8625-EE4E8FB21EBA}" destId="{E94DCC2C-BA47-4636-875E-7104BF6370C3}" srcOrd="1" destOrd="0" presId="urn:microsoft.com/office/officeart/2005/8/layout/hList1"/>
    <dgm:cxn modelId="{4F222B90-4A8F-46C0-B89D-75374B98F9BA}" type="presParOf" srcId="{B48C55FE-AC7A-4746-8625-EE4E8FB21EBA}" destId="{B56ED1F0-FA1C-4889-BDFD-9A4C2F7CEA53}" srcOrd="2" destOrd="0" presId="urn:microsoft.com/office/officeart/2005/8/layout/hList1"/>
    <dgm:cxn modelId="{9D31AB27-5BF4-4A8D-9F84-8494FF813965}" type="presParOf" srcId="{B56ED1F0-FA1C-4889-BDFD-9A4C2F7CEA53}" destId="{A7659A7B-E9F3-46FF-9674-FE1050279326}" srcOrd="0" destOrd="0" presId="urn:microsoft.com/office/officeart/2005/8/layout/hList1"/>
    <dgm:cxn modelId="{A55EE6E5-01B5-43E2-93A0-61D4A859E549}" type="presParOf" srcId="{B56ED1F0-FA1C-4889-BDFD-9A4C2F7CEA53}" destId="{12C3BE5F-E7D9-43CF-9B6D-44394D7E3261}" srcOrd="1" destOrd="0" presId="urn:microsoft.com/office/officeart/2005/8/layout/hList1"/>
    <dgm:cxn modelId="{AF641A59-5C95-44AB-A65E-7D66A65EAEBB}" type="presParOf" srcId="{B48C55FE-AC7A-4746-8625-EE4E8FB21EBA}" destId="{97974B7B-8671-4352-91F4-68ED983479B4}" srcOrd="3" destOrd="0" presId="urn:microsoft.com/office/officeart/2005/8/layout/hList1"/>
    <dgm:cxn modelId="{59BA274C-423F-4064-8AAB-6980BCFEE8C7}" type="presParOf" srcId="{B48C55FE-AC7A-4746-8625-EE4E8FB21EBA}" destId="{36493F4F-919D-4F1F-BC45-351037DB91F7}" srcOrd="4" destOrd="0" presId="urn:microsoft.com/office/officeart/2005/8/layout/hList1"/>
    <dgm:cxn modelId="{0655A130-8B2B-4DA8-A13B-97AFC36111B1}" type="presParOf" srcId="{36493F4F-919D-4F1F-BC45-351037DB91F7}" destId="{280C779E-7E5F-4B44-8527-BE05BEB3DF4B}" srcOrd="0" destOrd="0" presId="urn:microsoft.com/office/officeart/2005/8/layout/hList1"/>
    <dgm:cxn modelId="{BA7538E5-DB8B-4868-AAFA-D4B947797CB9}" type="presParOf" srcId="{36493F4F-919D-4F1F-BC45-351037DB91F7}" destId="{BB6B368B-CDA1-4F9A-BD14-E45E964B4ED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203492-EA9B-4B45-8E6F-454998CCC64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AD95948-8AA0-49B8-AD4A-3FC07C9B56A7}">
      <dgm:prSet phldrT="[Текст]"/>
      <dgm:spPr>
        <a:solidFill>
          <a:srgbClr val="002060"/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Исключено 11 оснований для отказа в предоставлении муниципальной услуги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CEC3CE-7637-43FC-AA09-503496645DD8}" type="parTrans" cxnId="{356B06CB-BA8B-48FE-A6E6-515AABBAFD94}">
      <dgm:prSet/>
      <dgm:spPr/>
      <dgm:t>
        <a:bodyPr/>
        <a:lstStyle/>
        <a:p>
          <a:endParaRPr lang="ru-RU"/>
        </a:p>
      </dgm:t>
    </dgm:pt>
    <dgm:pt modelId="{F359B520-E455-4898-B7D8-567B301F1CC8}" type="sibTrans" cxnId="{356B06CB-BA8B-48FE-A6E6-515AABBAFD94}">
      <dgm:prSet/>
      <dgm:spPr/>
      <dgm:t>
        <a:bodyPr/>
        <a:lstStyle/>
        <a:p>
          <a:endParaRPr lang="ru-RU"/>
        </a:p>
      </dgm:t>
    </dgm:pt>
    <dgm:pt modelId="{2911ED9A-8986-4085-A0D5-283D8B6119B9}">
      <dgm:prSet phldrT="[Текст]"/>
      <dgm:spPr>
        <a:solidFill>
          <a:srgbClr val="002060"/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При подаче документов заявитель проинформирован о действиях, которые от него ожидаются в рамках получения муниципальной услуги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B7063A-2013-4295-9985-90E291572AD1}" type="parTrans" cxnId="{757D5A32-8D24-44E9-9C65-3FC638EC85C5}">
      <dgm:prSet/>
      <dgm:spPr/>
      <dgm:t>
        <a:bodyPr/>
        <a:lstStyle/>
        <a:p>
          <a:endParaRPr lang="ru-RU"/>
        </a:p>
      </dgm:t>
    </dgm:pt>
    <dgm:pt modelId="{6F51E2A2-1359-4742-87D0-21F3F495E204}" type="sibTrans" cxnId="{757D5A32-8D24-44E9-9C65-3FC638EC85C5}">
      <dgm:prSet/>
      <dgm:spPr/>
      <dgm:t>
        <a:bodyPr/>
        <a:lstStyle/>
        <a:p>
          <a:endParaRPr lang="ru-RU"/>
        </a:p>
      </dgm:t>
    </dgm:pt>
    <dgm:pt modelId="{AB44D969-F5E9-4FDA-80DD-1B6D2F3E5A09}">
      <dgm:prSet phldrT="[Текст]"/>
      <dgm:spPr>
        <a:solidFill>
          <a:srgbClr val="002060"/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При оказании муниципальной услуги предусмотрена возможность получить обратную связь от заявителя о качестве оказания услуги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EF9286-A3F2-4F31-82F0-21D9F4BFA37C}" type="parTrans" cxnId="{AF4A0A7D-01DF-4890-92C9-B668F92E77E6}">
      <dgm:prSet/>
      <dgm:spPr/>
      <dgm:t>
        <a:bodyPr/>
        <a:lstStyle/>
        <a:p>
          <a:endParaRPr lang="ru-RU"/>
        </a:p>
      </dgm:t>
    </dgm:pt>
    <dgm:pt modelId="{2B5EE21C-423A-4451-8A36-B0251E76F62E}" type="sibTrans" cxnId="{AF4A0A7D-01DF-4890-92C9-B668F92E77E6}">
      <dgm:prSet/>
      <dgm:spPr/>
      <dgm:t>
        <a:bodyPr/>
        <a:lstStyle/>
        <a:p>
          <a:endParaRPr lang="ru-RU"/>
        </a:p>
      </dgm:t>
    </dgm:pt>
    <dgm:pt modelId="{FBC2730C-CBB7-492C-899F-B77B6ABEAC40}">
      <dgm:prSet phldrT="[Текст]"/>
      <dgm:spPr>
        <a:solidFill>
          <a:srgbClr val="002060"/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Созданы условия, при которых муниципальная услуга проверяется на соответствие потребностям клиентов и при необходимости направляется на реинжиниринг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7E7E63-D338-402B-B009-D7BB725B50F2}" type="parTrans" cxnId="{8726DBA8-3F32-456C-A449-B8F90FE16EC9}">
      <dgm:prSet/>
      <dgm:spPr/>
      <dgm:t>
        <a:bodyPr/>
        <a:lstStyle/>
        <a:p>
          <a:endParaRPr lang="ru-RU"/>
        </a:p>
      </dgm:t>
    </dgm:pt>
    <dgm:pt modelId="{D9BD19FA-1BFD-4C65-BF44-55EF64D0B97E}" type="sibTrans" cxnId="{8726DBA8-3F32-456C-A449-B8F90FE16EC9}">
      <dgm:prSet/>
      <dgm:spPr/>
      <dgm:t>
        <a:bodyPr/>
        <a:lstStyle/>
        <a:p>
          <a:endParaRPr lang="ru-RU"/>
        </a:p>
      </dgm:t>
    </dgm:pt>
    <dgm:pt modelId="{9EC9BA66-BECF-4586-A5E7-4D540491F122}">
      <dgm:prSet phldrT="[Текст]"/>
      <dgm:spPr>
        <a:solidFill>
          <a:srgbClr val="002060"/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Сокращена нагрузка на сотрудников за счет исключения </a:t>
          </a:r>
          <a:r>
            <a:rPr lang="en-US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2</a:t>
          </a:r>
          <a:r>
            <a:rPr lang="ru-RU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-х 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дублирующих функций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957C36-854B-468D-8076-D73B7B92717D}" type="parTrans" cxnId="{DB7A4197-EB5F-474E-BF17-B7E696BA9F71}">
      <dgm:prSet/>
      <dgm:spPr/>
      <dgm:t>
        <a:bodyPr/>
        <a:lstStyle/>
        <a:p>
          <a:endParaRPr lang="ru-RU"/>
        </a:p>
      </dgm:t>
    </dgm:pt>
    <dgm:pt modelId="{AE70F4A6-894F-4DB3-92EF-95A1DCDEB9E2}" type="sibTrans" cxnId="{DB7A4197-EB5F-474E-BF17-B7E696BA9F71}">
      <dgm:prSet/>
      <dgm:spPr/>
      <dgm:t>
        <a:bodyPr/>
        <a:lstStyle/>
        <a:p>
          <a:endParaRPr lang="ru-RU"/>
        </a:p>
      </dgm:t>
    </dgm:pt>
    <dgm:pt modelId="{4691B799-52B7-4C4C-A77D-39990D9658C7}">
      <dgm:prSet phldrT="[Текст]"/>
      <dgm:spPr>
        <a:solidFill>
          <a:srgbClr val="002060"/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Достигнуто 100%-е соответствие описаниям целевого состояний типовых муниципальных услуг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2E39F6-8BB4-45F9-9554-778F645667D9}" type="parTrans" cxnId="{14F58496-CF16-4FFA-8C1B-39D41FD92353}">
      <dgm:prSet/>
      <dgm:spPr/>
      <dgm:t>
        <a:bodyPr/>
        <a:lstStyle/>
        <a:p>
          <a:endParaRPr lang="ru-RU"/>
        </a:p>
      </dgm:t>
    </dgm:pt>
    <dgm:pt modelId="{5252B5B2-70FA-4977-9F06-AF90C3A14E71}" type="sibTrans" cxnId="{14F58496-CF16-4FFA-8C1B-39D41FD92353}">
      <dgm:prSet/>
      <dgm:spPr/>
      <dgm:t>
        <a:bodyPr/>
        <a:lstStyle/>
        <a:p>
          <a:endParaRPr lang="ru-RU"/>
        </a:p>
      </dgm:t>
    </dgm:pt>
    <dgm:pt modelId="{952BEFE6-029A-4F39-BC60-6251C503228C}" type="pres">
      <dgm:prSet presAssocID="{62203492-EA9B-4B45-8E6F-454998CCC64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E1EFE7-29A0-4D80-850D-E753C81C1123}" type="pres">
      <dgm:prSet presAssocID="{0AD95948-8AA0-49B8-AD4A-3FC07C9B56A7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13C77F-31C9-4ECB-9339-743E049AD89E}" type="pres">
      <dgm:prSet presAssocID="{F359B520-E455-4898-B7D8-567B301F1CC8}" presName="sibTrans" presStyleCnt="0"/>
      <dgm:spPr/>
      <dgm:t>
        <a:bodyPr/>
        <a:lstStyle/>
        <a:p>
          <a:endParaRPr lang="ru-RU"/>
        </a:p>
      </dgm:t>
    </dgm:pt>
    <dgm:pt modelId="{DDEF603D-33C7-40F1-9E16-29B2C6563ABA}" type="pres">
      <dgm:prSet presAssocID="{2911ED9A-8986-4085-A0D5-283D8B6119B9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A6B4C8-A776-49C7-9669-11E0301BAC9C}" type="pres">
      <dgm:prSet presAssocID="{6F51E2A2-1359-4742-87D0-21F3F495E204}" presName="sibTrans" presStyleCnt="0"/>
      <dgm:spPr/>
      <dgm:t>
        <a:bodyPr/>
        <a:lstStyle/>
        <a:p>
          <a:endParaRPr lang="ru-RU"/>
        </a:p>
      </dgm:t>
    </dgm:pt>
    <dgm:pt modelId="{CCD31922-D751-4640-AD05-17884F9FA6AC}" type="pres">
      <dgm:prSet presAssocID="{AB44D969-F5E9-4FDA-80DD-1B6D2F3E5A09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B8B7B2-DEA1-4368-830B-F36FFED82415}" type="pres">
      <dgm:prSet presAssocID="{2B5EE21C-423A-4451-8A36-B0251E76F62E}" presName="sibTrans" presStyleCnt="0"/>
      <dgm:spPr/>
      <dgm:t>
        <a:bodyPr/>
        <a:lstStyle/>
        <a:p>
          <a:endParaRPr lang="ru-RU"/>
        </a:p>
      </dgm:t>
    </dgm:pt>
    <dgm:pt modelId="{EF338D7D-D27D-4311-AB13-655C6105E217}" type="pres">
      <dgm:prSet presAssocID="{FBC2730C-CBB7-492C-899F-B77B6ABEAC4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A7D006-4DE8-4689-BA99-B5C79FD1C608}" type="pres">
      <dgm:prSet presAssocID="{D9BD19FA-1BFD-4C65-BF44-55EF64D0B97E}" presName="sibTrans" presStyleCnt="0"/>
      <dgm:spPr/>
      <dgm:t>
        <a:bodyPr/>
        <a:lstStyle/>
        <a:p>
          <a:endParaRPr lang="ru-RU"/>
        </a:p>
      </dgm:t>
    </dgm:pt>
    <dgm:pt modelId="{3798B905-2DC6-4765-BD35-EADED65888B0}" type="pres">
      <dgm:prSet presAssocID="{9EC9BA66-BECF-4586-A5E7-4D540491F12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F5E2DD-ECD2-4DBD-92D7-41F2876CF8E1}" type="pres">
      <dgm:prSet presAssocID="{AE70F4A6-894F-4DB3-92EF-95A1DCDEB9E2}" presName="sibTrans" presStyleCnt="0"/>
      <dgm:spPr/>
      <dgm:t>
        <a:bodyPr/>
        <a:lstStyle/>
        <a:p>
          <a:endParaRPr lang="ru-RU"/>
        </a:p>
      </dgm:t>
    </dgm:pt>
    <dgm:pt modelId="{1EC16F8E-8D4F-4037-B093-A379E64605CD}" type="pres">
      <dgm:prSet presAssocID="{4691B799-52B7-4C4C-A77D-39990D9658C7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7A4197-EB5F-474E-BF17-B7E696BA9F71}" srcId="{62203492-EA9B-4B45-8E6F-454998CCC64E}" destId="{9EC9BA66-BECF-4586-A5E7-4D540491F122}" srcOrd="4" destOrd="0" parTransId="{D1957C36-854B-468D-8076-D73B7B92717D}" sibTransId="{AE70F4A6-894F-4DB3-92EF-95A1DCDEB9E2}"/>
    <dgm:cxn modelId="{274E6F61-7900-48FF-B50F-4D935C99EBCC}" type="presOf" srcId="{FBC2730C-CBB7-492C-899F-B77B6ABEAC40}" destId="{EF338D7D-D27D-4311-AB13-655C6105E217}" srcOrd="0" destOrd="0" presId="urn:microsoft.com/office/officeart/2005/8/layout/default"/>
    <dgm:cxn modelId="{8726DBA8-3F32-456C-A449-B8F90FE16EC9}" srcId="{62203492-EA9B-4B45-8E6F-454998CCC64E}" destId="{FBC2730C-CBB7-492C-899F-B77B6ABEAC40}" srcOrd="3" destOrd="0" parTransId="{8D7E7E63-D338-402B-B009-D7BB725B50F2}" sibTransId="{D9BD19FA-1BFD-4C65-BF44-55EF64D0B97E}"/>
    <dgm:cxn modelId="{14F58496-CF16-4FFA-8C1B-39D41FD92353}" srcId="{62203492-EA9B-4B45-8E6F-454998CCC64E}" destId="{4691B799-52B7-4C4C-A77D-39990D9658C7}" srcOrd="5" destOrd="0" parTransId="{882E39F6-8BB4-45F9-9554-778F645667D9}" sibTransId="{5252B5B2-70FA-4977-9F06-AF90C3A14E71}"/>
    <dgm:cxn modelId="{36F4AD23-6491-44AF-B625-E954283EC084}" type="presOf" srcId="{AB44D969-F5E9-4FDA-80DD-1B6D2F3E5A09}" destId="{CCD31922-D751-4640-AD05-17884F9FA6AC}" srcOrd="0" destOrd="0" presId="urn:microsoft.com/office/officeart/2005/8/layout/default"/>
    <dgm:cxn modelId="{580AB5BA-2F9B-406E-BA34-4ED8FF3C7F3F}" type="presOf" srcId="{9EC9BA66-BECF-4586-A5E7-4D540491F122}" destId="{3798B905-2DC6-4765-BD35-EADED65888B0}" srcOrd="0" destOrd="0" presId="urn:microsoft.com/office/officeart/2005/8/layout/default"/>
    <dgm:cxn modelId="{356B06CB-BA8B-48FE-A6E6-515AABBAFD94}" srcId="{62203492-EA9B-4B45-8E6F-454998CCC64E}" destId="{0AD95948-8AA0-49B8-AD4A-3FC07C9B56A7}" srcOrd="0" destOrd="0" parTransId="{92CEC3CE-7637-43FC-AA09-503496645DD8}" sibTransId="{F359B520-E455-4898-B7D8-567B301F1CC8}"/>
    <dgm:cxn modelId="{3D8612E3-9F73-4C3B-B9E6-D48218A21376}" type="presOf" srcId="{4691B799-52B7-4C4C-A77D-39990D9658C7}" destId="{1EC16F8E-8D4F-4037-B093-A379E64605CD}" srcOrd="0" destOrd="0" presId="urn:microsoft.com/office/officeart/2005/8/layout/default"/>
    <dgm:cxn modelId="{AF4A0A7D-01DF-4890-92C9-B668F92E77E6}" srcId="{62203492-EA9B-4B45-8E6F-454998CCC64E}" destId="{AB44D969-F5E9-4FDA-80DD-1B6D2F3E5A09}" srcOrd="2" destOrd="0" parTransId="{C6EF9286-A3F2-4F31-82F0-21D9F4BFA37C}" sibTransId="{2B5EE21C-423A-4451-8A36-B0251E76F62E}"/>
    <dgm:cxn modelId="{17B55CED-B03C-4AC9-AB9B-83997127D383}" type="presOf" srcId="{0AD95948-8AA0-49B8-AD4A-3FC07C9B56A7}" destId="{EDE1EFE7-29A0-4D80-850D-E753C81C1123}" srcOrd="0" destOrd="0" presId="urn:microsoft.com/office/officeart/2005/8/layout/default"/>
    <dgm:cxn modelId="{757D5A32-8D24-44E9-9C65-3FC638EC85C5}" srcId="{62203492-EA9B-4B45-8E6F-454998CCC64E}" destId="{2911ED9A-8986-4085-A0D5-283D8B6119B9}" srcOrd="1" destOrd="0" parTransId="{8FB7063A-2013-4295-9985-90E291572AD1}" sibTransId="{6F51E2A2-1359-4742-87D0-21F3F495E204}"/>
    <dgm:cxn modelId="{2170C449-8AEB-4CF8-B486-C4ABA771A521}" type="presOf" srcId="{2911ED9A-8986-4085-A0D5-283D8B6119B9}" destId="{DDEF603D-33C7-40F1-9E16-29B2C6563ABA}" srcOrd="0" destOrd="0" presId="urn:microsoft.com/office/officeart/2005/8/layout/default"/>
    <dgm:cxn modelId="{D677FCBB-7BCD-4C0E-8DBB-77B85521621F}" type="presOf" srcId="{62203492-EA9B-4B45-8E6F-454998CCC64E}" destId="{952BEFE6-029A-4F39-BC60-6251C503228C}" srcOrd="0" destOrd="0" presId="urn:microsoft.com/office/officeart/2005/8/layout/default"/>
    <dgm:cxn modelId="{F899A61A-0CE8-4293-8D4F-7AB470DEC43B}" type="presParOf" srcId="{952BEFE6-029A-4F39-BC60-6251C503228C}" destId="{EDE1EFE7-29A0-4D80-850D-E753C81C1123}" srcOrd="0" destOrd="0" presId="urn:microsoft.com/office/officeart/2005/8/layout/default"/>
    <dgm:cxn modelId="{95E4D37C-1839-4F90-B81A-1C763AF90ECC}" type="presParOf" srcId="{952BEFE6-029A-4F39-BC60-6251C503228C}" destId="{1713C77F-31C9-4ECB-9339-743E049AD89E}" srcOrd="1" destOrd="0" presId="urn:microsoft.com/office/officeart/2005/8/layout/default"/>
    <dgm:cxn modelId="{00526E2F-3192-4F42-A1C9-628BB7D0885E}" type="presParOf" srcId="{952BEFE6-029A-4F39-BC60-6251C503228C}" destId="{DDEF603D-33C7-40F1-9E16-29B2C6563ABA}" srcOrd="2" destOrd="0" presId="urn:microsoft.com/office/officeart/2005/8/layout/default"/>
    <dgm:cxn modelId="{0B9C7434-F16A-41A0-A7F0-A87C11089493}" type="presParOf" srcId="{952BEFE6-029A-4F39-BC60-6251C503228C}" destId="{F6A6B4C8-A776-49C7-9669-11E0301BAC9C}" srcOrd="3" destOrd="0" presId="urn:microsoft.com/office/officeart/2005/8/layout/default"/>
    <dgm:cxn modelId="{0E847DBD-7F53-4BDB-AA0E-50E181A3BBB3}" type="presParOf" srcId="{952BEFE6-029A-4F39-BC60-6251C503228C}" destId="{CCD31922-D751-4640-AD05-17884F9FA6AC}" srcOrd="4" destOrd="0" presId="urn:microsoft.com/office/officeart/2005/8/layout/default"/>
    <dgm:cxn modelId="{A54899AA-AEC7-4E7C-93DB-847F550ACD22}" type="presParOf" srcId="{952BEFE6-029A-4F39-BC60-6251C503228C}" destId="{35B8B7B2-DEA1-4368-830B-F36FFED82415}" srcOrd="5" destOrd="0" presId="urn:microsoft.com/office/officeart/2005/8/layout/default"/>
    <dgm:cxn modelId="{AE4ECF09-127A-4B6A-919E-C72D21ED2847}" type="presParOf" srcId="{952BEFE6-029A-4F39-BC60-6251C503228C}" destId="{EF338D7D-D27D-4311-AB13-655C6105E217}" srcOrd="6" destOrd="0" presId="urn:microsoft.com/office/officeart/2005/8/layout/default"/>
    <dgm:cxn modelId="{BB436BFA-6500-4830-A963-D5136A73E4AB}" type="presParOf" srcId="{952BEFE6-029A-4F39-BC60-6251C503228C}" destId="{33A7D006-4DE8-4689-BA99-B5C79FD1C608}" srcOrd="7" destOrd="0" presId="urn:microsoft.com/office/officeart/2005/8/layout/default"/>
    <dgm:cxn modelId="{F1277DB1-2D6F-4E81-AFEF-FC99921FF593}" type="presParOf" srcId="{952BEFE6-029A-4F39-BC60-6251C503228C}" destId="{3798B905-2DC6-4765-BD35-EADED65888B0}" srcOrd="8" destOrd="0" presId="urn:microsoft.com/office/officeart/2005/8/layout/default"/>
    <dgm:cxn modelId="{C58DD886-7131-48EB-A1DC-745175A89F7B}" type="presParOf" srcId="{952BEFE6-029A-4F39-BC60-6251C503228C}" destId="{ABF5E2DD-ECD2-4DBD-92D7-41F2876CF8E1}" srcOrd="9" destOrd="0" presId="urn:microsoft.com/office/officeart/2005/8/layout/default"/>
    <dgm:cxn modelId="{6A666896-2984-49FC-970A-31F8BEEDF262}" type="presParOf" srcId="{952BEFE6-029A-4F39-BC60-6251C503228C}" destId="{1EC16F8E-8D4F-4037-B093-A379E64605C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E9DC2F-3273-4E45-9531-27A037F063A9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8722"/>
            <a:ext cx="543814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FF093-9761-4A20-8082-ADAD0A3F80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045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5047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012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945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544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6435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8530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9959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004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0555-80A6-4EA4-B782-C1BF0674BD3C}" type="datetime1">
              <a:rPr lang="ru-RU" smtClean="0"/>
              <a:t>01.10.2025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965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579F7-D267-42AB-A0B2-A087AEC085FB}" type="datetime1">
              <a:rPr lang="ru-RU" smtClean="0"/>
              <a:t>01.10.2025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251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D5678-217B-41C8-B02F-93B28CC33411}" type="datetime1">
              <a:rPr lang="ru-RU" smtClean="0"/>
              <a:t>01.10.2025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536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14BF1-EA1D-4B7E-8C9D-6C7FC4B5B5EB}" type="datetime1">
              <a:rPr lang="ru-RU" smtClean="0"/>
              <a:t>01.10.2025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745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07A3-CD50-4FD5-A63B-59F5E479211E}" type="datetime1">
              <a:rPr lang="ru-RU" smtClean="0"/>
              <a:t>01.10.2025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459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3183-0FAE-40DF-978D-2754880899FA}" type="datetime1">
              <a:rPr lang="ru-RU" smtClean="0"/>
              <a:t>01.10.2025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045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61CA0-BD3A-458B-8D43-B09F44080A6D}" type="datetime1">
              <a:rPr lang="ru-RU" smtClean="0"/>
              <a:t>01.10.2025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256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F020-9960-49EA-B3B6-00AACA667684}" type="datetime1">
              <a:rPr lang="ru-RU" smtClean="0"/>
              <a:t>01.10.2025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418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91A73-A1F2-4C5B-B9A8-30A8B9728AFF}" type="datetime1">
              <a:rPr lang="ru-RU" smtClean="0"/>
              <a:t>01.10.2025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014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02ED9-6D79-4AD6-B9AE-0819996C6672}" type="datetime1">
              <a:rPr lang="ru-RU" smtClean="0"/>
              <a:t>01.10.2025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195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FE9F5-E8B2-46C7-BC4E-76A503D06721}" type="datetime1">
              <a:rPr lang="ru-RU" smtClean="0"/>
              <a:t>01.10.2025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77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54FCA-6F55-4B76-A207-350692DAD3DD}" type="datetime1">
              <a:rPr lang="ru-RU" smtClean="0"/>
              <a:t>01.10.2025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111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5.jpeg"/><Relationship Id="rId10" Type="http://schemas.microsoft.com/office/2007/relationships/diagramDrawing" Target="../diagrams/drawing1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openxmlformats.org/officeDocument/2006/relationships/image" Target="../media/image5.jpeg"/><Relationship Id="rId10" Type="http://schemas.microsoft.com/office/2007/relationships/diagramDrawing" Target="../diagrams/drawing2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ый треугольник 21"/>
          <p:cNvSpPr/>
          <p:nvPr/>
        </p:nvSpPr>
        <p:spPr>
          <a:xfrm rot="5400000">
            <a:off x="267072" y="-267072"/>
            <a:ext cx="6858000" cy="7392144"/>
          </a:xfrm>
          <a:prstGeom prst="rtTriangle">
            <a:avLst/>
          </a:prstGeom>
          <a:gradFill flip="none" rotWithShape="1">
            <a:gsLst>
              <a:gs pos="0">
                <a:srgbClr val="F9B400"/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ый треугольник 20"/>
          <p:cNvSpPr/>
          <p:nvPr/>
        </p:nvSpPr>
        <p:spPr>
          <a:xfrm rot="5400000">
            <a:off x="-540006" y="540005"/>
            <a:ext cx="6858001" cy="5777994"/>
          </a:xfrm>
          <a:prstGeom prst="rtTriangle">
            <a:avLst/>
          </a:prstGeom>
          <a:gradFill flip="none" rotWithShape="1">
            <a:gsLst>
              <a:gs pos="0">
                <a:srgbClr val="E74106"/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9633432" y="5085183"/>
            <a:ext cx="2558568" cy="1772815"/>
          </a:xfrm>
          <a:prstGeom prst="rect">
            <a:avLst/>
          </a:prstGeom>
        </p:spPr>
      </p:pic>
      <p:sp>
        <p:nvSpPr>
          <p:cNvPr id="20" name="Прямоугольный треугольник 19"/>
          <p:cNvSpPr/>
          <p:nvPr/>
        </p:nvSpPr>
        <p:spPr>
          <a:xfrm rot="5400000">
            <a:off x="-1209094" y="1209092"/>
            <a:ext cx="6858001" cy="4439818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-1892872" y="1892869"/>
            <a:ext cx="6857403" cy="3071667"/>
          </a:xfrm>
          <a:prstGeom prst="rtTriangle">
            <a:avLst/>
          </a:prstGeom>
          <a:solidFill>
            <a:srgbClr val="1837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5400000">
            <a:off x="-2577245" y="2577247"/>
            <a:ext cx="6858001" cy="170351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8920" y="573862"/>
            <a:ext cx="905985" cy="1104438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3359696" y="1827470"/>
            <a:ext cx="847520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/>
            <a:r>
              <a:rPr lang="ru-RU" sz="2800" b="1" dirty="0" smtClean="0">
                <a:solidFill>
                  <a:srgbClr val="E7410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Оптимизация процесса </a:t>
            </a:r>
          </a:p>
          <a:p>
            <a:pPr algn="r" fontAlgn="base"/>
            <a:r>
              <a:rPr lang="ru-RU" sz="2800" dirty="0" smtClean="0">
                <a:solidFill>
                  <a:srgbClr val="E7410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предоставления муниципальной услуги</a:t>
            </a:r>
            <a:r>
              <a:rPr lang="ru-RU" sz="28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endParaRPr lang="ru-RU" sz="2800" dirty="0" smtClean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2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«Утверждение схемы расположения земельного участка или земельных участков на кадастровом плане территории»</a:t>
            </a:r>
            <a:endParaRPr lang="ru-RU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732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599376" y="1341032"/>
            <a:ext cx="42085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ВОВЛЕЧЕННЫЕ ЛИЦА И РАМКИ ПРОЕКТА</a:t>
            </a:r>
            <a:endParaRPr lang="ru-RU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9" name="Таблица 14">
            <a:extLst>
              <a:ext uri="{FF2B5EF4-FFF2-40B4-BE49-F238E27FC236}">
                <a16:creationId xmlns="" xmlns:a16="http://schemas.microsoft.com/office/drawing/2014/main" id="{FA0AEE39-7AFE-75A4-4F86-E6DA945CE8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035479"/>
              </p:ext>
            </p:extLst>
          </p:nvPr>
        </p:nvGraphicFramePr>
        <p:xfrm>
          <a:off x="1718728" y="1576882"/>
          <a:ext cx="5464829" cy="237744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202107">
                  <a:extLst>
                    <a:ext uri="{9D8B030D-6E8A-4147-A177-3AD203B41FA5}">
                      <a16:colId xmlns="" xmlns:a16="http://schemas.microsoft.com/office/drawing/2014/main" val="2798889363"/>
                    </a:ext>
                  </a:extLst>
                </a:gridCol>
                <a:gridCol w="4262722">
                  <a:extLst>
                    <a:ext uri="{9D8B030D-6E8A-4147-A177-3AD203B41FA5}">
                      <a16:colId xmlns="" xmlns:a16="http://schemas.microsoft.com/office/drawing/2014/main" val="2003850212"/>
                    </a:ext>
                  </a:extLst>
                </a:gridCol>
              </a:tblGrid>
              <a:tr h="220244">
                <a:tc>
                  <a:txBody>
                    <a:bodyPr/>
                    <a:lstStyle/>
                    <a:p>
                      <a:r>
                        <a:rPr lang="ru-RU" sz="900" b="1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Заказчик процесса:</a:t>
                      </a:r>
                      <a:endParaRPr lang="ru-RU" sz="9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sz="900" b="0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Мэр ЗАТО Северск </a:t>
                      </a:r>
                      <a:r>
                        <a:rPr lang="ru-RU" sz="900" b="1" kern="1200" dirty="0" err="1" smtClean="0">
                          <a:solidFill>
                            <a:schemeClr val="accent6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Н.В.Диденко</a:t>
                      </a:r>
                      <a:endParaRPr lang="ru-RU" sz="900" b="1" dirty="0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58781521"/>
                  </a:ext>
                </a:extLst>
              </a:tr>
              <a:tr h="2422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Периметр </a:t>
                      </a:r>
                      <a:r>
                        <a:rPr kumimoji="0" lang="ru-RU" sz="9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проекта: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84704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indent="0">
                        <a:buFont typeface="Arial" panose="020B0604020202020204" pitchFamily="34" charset="0"/>
                        <a:buNone/>
                      </a:pP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Управление имущественных отношений</a:t>
                      </a:r>
                      <a:b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Администрации ЗАТО Северск</a:t>
                      </a:r>
                    </a:p>
                  </a:txBody>
                  <a:tcPr marL="68580" marR="685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212751969"/>
                  </a:ext>
                </a:extLst>
              </a:tr>
              <a:tr h="2422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Владелец процесса: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84704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начальник Управления имущественных отношений</a:t>
                      </a:r>
                      <a:b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Администрации ЗАТО Северск (УИО) </a:t>
                      </a:r>
                      <a:r>
                        <a:rPr lang="ru-RU" sz="900" b="1" kern="120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А.С.Саядян</a:t>
                      </a:r>
                      <a:endParaRPr lang="ru-RU" sz="900" b="1" kern="12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376707154"/>
                  </a:ext>
                </a:extLst>
              </a:tr>
              <a:tr h="2202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Руководитель </a:t>
                      </a:r>
                      <a:r>
                        <a:rPr kumimoji="0" lang="ru-RU" sz="9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проекта: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84704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заместитель Мэра ЗАТО Северск</a:t>
                      </a:r>
                      <a:b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экономике и финансам </a:t>
                      </a:r>
                      <a:r>
                        <a:rPr lang="ru-RU" sz="900" b="1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В.Ю.Трапезников</a:t>
                      </a:r>
                      <a:endParaRPr lang="ru-RU" sz="900" b="0" kern="1200" dirty="0">
                        <a:solidFill>
                          <a:schemeClr val="tx2">
                            <a:lumMod val="7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90847631"/>
                  </a:ext>
                </a:extLst>
              </a:tr>
              <a:tr h="8609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Команда проекта: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84704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заместитель начальника УИО </a:t>
                      </a:r>
                      <a:r>
                        <a:rPr lang="ru-RU" sz="900" b="1" kern="120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Е.А.Порошина</a:t>
                      </a:r>
                      <a:r>
                        <a:rPr lang="ru-RU" sz="900" b="1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; </a:t>
                      </a: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начальник отдела учета земли и сделок с ней УИО </a:t>
                      </a:r>
                      <a:r>
                        <a:rPr lang="ru-RU" sz="900" b="1" kern="120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И.В.Кравцова</a:t>
                      </a:r>
                      <a:r>
                        <a:rPr lang="ru-RU" sz="900" b="1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; </a:t>
                      </a: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заместитель начальника отдела учета земли и сделок с ней УИО </a:t>
                      </a:r>
                      <a:r>
                        <a:rPr lang="ru-RU" sz="900" b="1" kern="120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О.В.Кузнецова</a:t>
                      </a:r>
                      <a:r>
                        <a:rPr lang="ru-RU" sz="900" b="1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; </a:t>
                      </a: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главный специалист отдела учета земли и сделок с ней УИО </a:t>
                      </a:r>
                      <a:r>
                        <a:rPr lang="ru-RU" sz="900" b="1" kern="120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М.Д.Чуринова</a:t>
                      </a:r>
                      <a:r>
                        <a:rPr lang="ru-RU" sz="900" b="1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;</a:t>
                      </a:r>
                      <a:r>
                        <a:rPr lang="ru-RU" sz="900" b="1" kern="120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главный специалист Правового комитета Администрации ЗАТО Северск </a:t>
                      </a:r>
                      <a:r>
                        <a:rPr lang="ru-RU" sz="900" b="1" kern="120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О.Ю.Разумова</a:t>
                      </a: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  <a:endParaRPr lang="ru-RU" sz="900" kern="12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379420299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640932" y="130874"/>
            <a:ext cx="10503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Карточка проекта «</a:t>
            </a:r>
            <a:r>
              <a:rPr lang="ru-RU" sz="12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Оптимизация процесса предоставления муниципальной услуги «Утверждение </a:t>
            </a:r>
            <a:r>
              <a:rPr lang="ru-RU" sz="1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схемы расположения земельного участка или земельных участков </a:t>
            </a:r>
            <a:r>
              <a:rPr lang="ru-RU" sz="12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кадастровом плане территории</a:t>
            </a: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2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Таблица 15">
            <a:extLst>
              <a:ext uri="{FF2B5EF4-FFF2-40B4-BE49-F238E27FC236}">
                <a16:creationId xmlns="" xmlns:a16="http://schemas.microsoft.com/office/drawing/2014/main" id="{48B5F72A-953D-76B7-9A85-18D3D1FE5C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8736817"/>
              </p:ext>
            </p:extLst>
          </p:nvPr>
        </p:nvGraphicFramePr>
        <p:xfrm>
          <a:off x="7302909" y="1564133"/>
          <a:ext cx="4609288" cy="1920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13371">
                  <a:extLst>
                    <a:ext uri="{9D8B030D-6E8A-4147-A177-3AD203B41FA5}">
                      <a16:colId xmlns="" xmlns:a16="http://schemas.microsoft.com/office/drawing/2014/main" val="2943535780"/>
                    </a:ext>
                  </a:extLst>
                </a:gridCol>
                <a:gridCol w="3295917">
                  <a:extLst>
                    <a:ext uri="{9D8B030D-6E8A-4147-A177-3AD203B41FA5}">
                      <a16:colId xmlns="" xmlns:a16="http://schemas.microsoft.com/office/drawing/2014/main" val="2410222918"/>
                    </a:ext>
                  </a:extLst>
                </a:gridCol>
              </a:tblGrid>
              <a:tr h="202857">
                <a:tc>
                  <a:txBody>
                    <a:bodyPr/>
                    <a:lstStyle/>
                    <a:p>
                      <a:pPr algn="l"/>
                      <a:r>
                        <a:rPr lang="ru-RU" sz="9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Ключевой риск</a:t>
                      </a:r>
                      <a:endParaRPr lang="ru-RU" sz="9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Причины</a:t>
                      </a:r>
                      <a:endParaRPr lang="ru-RU" sz="9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13119764"/>
                  </a:ext>
                </a:extLst>
              </a:tr>
              <a:tr h="11157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900" b="1" kern="1200" dirty="0" smtClean="0">
                          <a:solidFill>
                            <a:srgbClr val="E7410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Снижение уровня удовлетворённости заявителей качеством предоставляемой муниципальной услуги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4106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72000" indent="0" algn="l">
                        <a:spcAft>
                          <a:spcPts val="6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избыточное количество оснований для отказа в предоставлении муниципальной услуги</a:t>
                      </a:r>
                    </a:p>
                    <a:p>
                      <a:pPr marL="72000" indent="0" algn="l">
                        <a:spcAft>
                          <a:spcPts val="6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недостаточный  уровень использования заявителями ЕПГУ при подаче заявления о предоставлении муниципальной услуги</a:t>
                      </a:r>
                    </a:p>
                    <a:p>
                      <a:pPr marL="72000" indent="0" algn="l">
                        <a:spcAft>
                          <a:spcPts val="6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отсутствие обратной связи от заявителей об уровне удовлетворенности качеством предоставляемой муниципальной услуги</a:t>
                      </a:r>
                    </a:p>
                    <a:p>
                      <a:pPr marL="72000" indent="0" algn="l">
                        <a:spcAft>
                          <a:spcPts val="6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900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низкая информированность заявителей о порядке получения муниципальной услуги</a:t>
                      </a:r>
                      <a:endParaRPr kumimoji="0" lang="ru-RU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8397351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7215790" y="1269105"/>
            <a:ext cx="43666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ОБОСНОВАНИЕ ВЫБОРА</a:t>
            </a:r>
            <a:endParaRPr lang="ru-RU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640509" y="3932051"/>
            <a:ext cx="54338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ЦЕЛЕВЫЕ ПОКАЗАТЕЛИ ПРОЕКТА</a:t>
            </a:r>
            <a:endParaRPr lang="ru-RU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1542484"/>
              </p:ext>
            </p:extLst>
          </p:nvPr>
        </p:nvGraphicFramePr>
        <p:xfrm>
          <a:off x="1734212" y="4163641"/>
          <a:ext cx="5433860" cy="2336204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4073756"/>
                <a:gridCol w="725493"/>
                <a:gridCol w="634611"/>
              </a:tblGrid>
              <a:tr h="3460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  <a:endParaRPr lang="ru-RU" sz="9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Текущее значение</a:t>
                      </a:r>
                      <a:endParaRPr lang="ru-RU" sz="9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Целевое значение</a:t>
                      </a:r>
                      <a:endParaRPr lang="ru-RU" sz="9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32698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оснований для отказа (получения отрицательного / негативного результата) предоставления услуги</a:t>
                      </a:r>
                      <a:endParaRPr lang="ru-RU" sz="9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9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E7410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900" b="1" dirty="0">
                        <a:solidFill>
                          <a:srgbClr val="E74106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9417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Предусмотрена обязанность при приеме заявления на получение услуги проинформировать заявителя о действиях, которые от него ожидаются в рамках получения услуги</a:t>
                      </a:r>
                      <a:endParaRPr lang="ru-RU" sz="9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Нет</a:t>
                      </a:r>
                      <a:endParaRPr lang="ru-RU" sz="9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E7410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</a:t>
                      </a:r>
                      <a:endParaRPr lang="ru-RU" sz="900" b="1" dirty="0">
                        <a:solidFill>
                          <a:srgbClr val="E74106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2698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Предусмотрена возможность оставить обратную связь об услуге во всех точках ее предоставления</a:t>
                      </a:r>
                      <a:endParaRPr lang="ru-RU" sz="9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Нет</a:t>
                      </a:r>
                      <a:endParaRPr lang="ru-RU" sz="9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E7410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</a:t>
                      </a:r>
                      <a:endParaRPr lang="ru-RU" sz="900" b="1" dirty="0">
                        <a:solidFill>
                          <a:srgbClr val="E74106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0176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Определены условия, при которых услуга проверяется на соответствие потребностям клиентов и при необходимости направляется на реинжиниринг</a:t>
                      </a:r>
                      <a:endParaRPr lang="ru-RU" sz="9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Нет</a:t>
                      </a:r>
                      <a:endParaRPr lang="ru-RU" sz="9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 smtClean="0">
                          <a:solidFill>
                            <a:srgbClr val="E7410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01760">
                <a:tc>
                  <a:txBody>
                    <a:bodyPr/>
                    <a:lstStyle/>
                    <a:p>
                      <a:pPr algn="l"/>
                      <a:r>
                        <a:rPr lang="ru-RU" sz="9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Соответствие муниципальной услуги описаниям целевых состояний  (ОЦС) типовых муниципальных услуг</a:t>
                      </a: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88,24%</a:t>
                      </a:r>
                      <a:endParaRPr lang="ru-RU" sz="9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E7410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100,0%</a:t>
                      </a:r>
                      <a:endParaRPr lang="ru-RU" sz="900" b="1" dirty="0">
                        <a:solidFill>
                          <a:srgbClr val="E7410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7240207" y="3468194"/>
            <a:ext cx="44520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КЛЮЧЕВЫЕ СОБЫТИЯ</a:t>
            </a:r>
            <a:endParaRPr lang="ru-RU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6" name="Таблица 14">
            <a:extLst>
              <a:ext uri="{FF2B5EF4-FFF2-40B4-BE49-F238E27FC236}">
                <a16:creationId xmlns="" xmlns:a16="http://schemas.microsoft.com/office/drawing/2014/main" id="{80C32403-B504-EDC0-36B3-E6224B5282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914211"/>
              </p:ext>
            </p:extLst>
          </p:nvPr>
        </p:nvGraphicFramePr>
        <p:xfrm>
          <a:off x="7343307" y="3680592"/>
          <a:ext cx="4533781" cy="276460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425523">
                  <a:extLst>
                    <a:ext uri="{9D8B030D-6E8A-4147-A177-3AD203B41FA5}">
                      <a16:colId xmlns="" xmlns:a16="http://schemas.microsoft.com/office/drawing/2014/main" val="2798889363"/>
                    </a:ext>
                  </a:extLst>
                </a:gridCol>
                <a:gridCol w="1108258">
                  <a:extLst>
                    <a:ext uri="{9D8B030D-6E8A-4147-A177-3AD203B41FA5}">
                      <a16:colId xmlns="" xmlns:a16="http://schemas.microsoft.com/office/drawing/2014/main" val="2003850212"/>
                    </a:ext>
                  </a:extLst>
                </a:gridCol>
              </a:tblGrid>
              <a:tr h="432570">
                <a:tc>
                  <a:txBody>
                    <a:bodyPr/>
                    <a:lstStyle/>
                    <a:p>
                      <a:r>
                        <a:rPr lang="ru-RU" sz="900" b="1" kern="1200" dirty="0" smtClean="0">
                          <a:solidFill>
                            <a:srgbClr val="E84704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Старт</a:t>
                      </a:r>
                      <a:r>
                        <a:rPr lang="ru-RU" sz="900" b="1" kern="1200" baseline="0" dirty="0" smtClean="0">
                          <a:solidFill>
                            <a:srgbClr val="E84704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проекта:</a:t>
                      </a:r>
                    </a:p>
                    <a:p>
                      <a:pPr marL="144000" indent="0">
                        <a:buFont typeface="Wingdings" panose="05000000000000000000" pitchFamily="2" charset="2"/>
                        <a:buNone/>
                      </a:pPr>
                      <a:r>
                        <a:rPr lang="ru-RU" sz="9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проведение установочного совещания и обучение команды</a:t>
                      </a:r>
                    </a:p>
                    <a:p>
                      <a:pPr marL="144000" indent="0">
                        <a:buFont typeface="Wingdings" panose="05000000000000000000" pitchFamily="2" charset="2"/>
                        <a:buNone/>
                      </a:pPr>
                      <a:r>
                        <a:rPr lang="ru-RU" sz="9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определение периметра проекта и границ процесса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30.04.2025-13.05.2025</a:t>
                      </a:r>
                      <a:endParaRPr lang="ru-RU" sz="9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058781521"/>
                  </a:ext>
                </a:extLst>
              </a:tr>
              <a:tr h="7786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Диагностика текущего состояния и определение целевого состояния:</a:t>
                      </a:r>
                    </a:p>
                    <a:p>
                      <a:pPr marL="144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ru-RU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разработка карты текущего состояния процесса</a:t>
                      </a:r>
                    </a:p>
                    <a:p>
                      <a:pPr marL="144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сбор фактических данных по процессу</a:t>
                      </a:r>
                    </a:p>
                    <a:p>
                      <a:pPr marL="144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разработка карты целевого состояния процесса</a:t>
                      </a:r>
                    </a:p>
                    <a:p>
                      <a:pPr marL="144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формирование проекта плана мероприятий</a:t>
                      </a:r>
                      <a:endParaRPr kumimoji="0" lang="ru-RU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30.04.2025-20.06.2025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212751969"/>
                  </a:ext>
                </a:extLst>
              </a:tr>
              <a:tr h="580124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ru-RU" sz="9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Внедрение улучшений:</a:t>
                      </a:r>
                    </a:p>
                    <a:p>
                      <a:pPr marL="14400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ru-RU" sz="900" b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утверждение</a:t>
                      </a: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плана мероприятий</a:t>
                      </a:r>
                      <a:endParaRPr lang="ru-RU" sz="9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14400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внедрение мероприятий по достижению целей проекта</a:t>
                      </a:r>
                      <a:endParaRPr lang="ru-RU" sz="9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14400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мониторинг достигнутых результатов</a:t>
                      </a:r>
                      <a:endParaRPr kumimoji="0" lang="ru-RU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20.06.2025-30.07.2025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376707154"/>
                  </a:ext>
                </a:extLst>
              </a:tr>
              <a:tr h="456722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ru-RU" sz="9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Закрытие результата и завершение проекта:</a:t>
                      </a:r>
                    </a:p>
                    <a:p>
                      <a:pPr marL="14400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ru-RU" sz="900" b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защита</a:t>
                      </a: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результатов проекта </a:t>
                      </a:r>
                      <a:endParaRPr lang="ru-RU" sz="9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14400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сбор обратной связи участников проекта</a:t>
                      </a:r>
                      <a:endParaRPr kumimoji="0" lang="ru-RU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30.07.2025-26.09.2025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90847631"/>
                  </a:ext>
                </a:extLst>
              </a:tr>
            </a:tbl>
          </a:graphicData>
        </a:graphic>
      </p:graphicFrame>
      <p:sp>
        <p:nvSpPr>
          <p:cNvPr id="27" name="Прямоугольник 26"/>
          <p:cNvSpPr/>
          <p:nvPr/>
        </p:nvSpPr>
        <p:spPr>
          <a:xfrm>
            <a:off x="9668529" y="511206"/>
            <a:ext cx="2306370" cy="1065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УТВЕРЖДАЮ</a:t>
            </a:r>
            <a:endParaRPr lang="ru-RU" sz="11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Мэр ЗАТО Северск</a:t>
            </a:r>
            <a:endParaRPr lang="ru-RU" sz="11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 </a:t>
            </a:r>
            <a:r>
              <a:rPr lang="ru-RU" sz="1100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Н.В.Диденко</a:t>
            </a:r>
            <a:endParaRPr lang="ru-RU" sz="1100" b="1" dirty="0" smtClean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 30 » апреля 2025 г.</a:t>
            </a: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endParaRPr lang="ru-RU" sz="1100" b="1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662078" y="536729"/>
            <a:ext cx="4073882" cy="1065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СОГЛАСОВАНО</a:t>
            </a:r>
            <a:endParaRPr lang="ru-RU" sz="11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Заместитель Мэр </a:t>
            </a:r>
            <a:r>
              <a:rPr lang="ru-RU" sz="11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ЗАТО </a:t>
            </a: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Северск по экономике и финансам</a:t>
            </a:r>
            <a:endParaRPr lang="ru-RU" sz="11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 </a:t>
            </a:r>
            <a:r>
              <a:rPr lang="ru-RU" sz="1100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В.Ю.Трапезников</a:t>
            </a:r>
            <a:endParaRPr lang="ru-RU" sz="1100" b="1" dirty="0" smtClean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 30 » апреля 2025 г.</a:t>
            </a: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endParaRPr lang="ru-RU" sz="1100" b="1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708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3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59070" y="251561"/>
            <a:ext cx="8712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Карта текущего состояния процесса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1743884" y="714156"/>
            <a:ext cx="10112755" cy="5688632"/>
            <a:chOff x="0" y="0"/>
            <a:chExt cx="10467975" cy="5876925"/>
          </a:xfrm>
        </p:grpSpPr>
        <p:sp>
          <p:nvSpPr>
            <p:cNvPr id="15" name="Блок-схема: процесс 14"/>
            <p:cNvSpPr/>
            <p:nvPr/>
          </p:nvSpPr>
          <p:spPr>
            <a:xfrm>
              <a:off x="95250" y="0"/>
              <a:ext cx="1504950" cy="156210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Подача заявления и приложенной к нему схемы в бумажном виде в приемную Управления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b="1" dirty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Заявитель не информируется о действиях, ожидаемых от него в процессе оказания </a:t>
              </a: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услуги</a:t>
              </a:r>
              <a:endPara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16" name="Блок-схема: процесс 15"/>
            <p:cNvSpPr/>
            <p:nvPr/>
          </p:nvSpPr>
          <p:spPr>
            <a:xfrm>
              <a:off x="1809750" y="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Регистрация документов в Системе электронного документооборота (СЭД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)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19" name="Блок-схема: процесс 18"/>
            <p:cNvSpPr/>
            <p:nvPr/>
          </p:nvSpPr>
          <p:spPr>
            <a:xfrm>
              <a:off x="1809750" y="1028700"/>
              <a:ext cx="1504950" cy="5334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Регистрация документов на бумажном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0" name="Блок-схема: процесс 19"/>
            <p:cNvSpPr/>
            <p:nvPr/>
          </p:nvSpPr>
          <p:spPr>
            <a:xfrm>
              <a:off x="3524250" y="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Вынесение резолюции для исполнения отделу учета земли  и сделок с ней начальником Управления в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СЭД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5" name="Блок-схема: процесс 24"/>
            <p:cNvSpPr/>
            <p:nvPr/>
          </p:nvSpPr>
          <p:spPr>
            <a:xfrm>
              <a:off x="3524250" y="1028700"/>
              <a:ext cx="1504950" cy="5334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Вынесение резолюции для исполнения на бумажном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6" name="Блок-схема: процесс 25"/>
            <p:cNvSpPr/>
            <p:nvPr/>
          </p:nvSpPr>
          <p:spPr>
            <a:xfrm>
              <a:off x="5229225" y="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Вынесение резолюции начальником отдела учета земли и сделок с ней, передача документов на исполнение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специалисту</a:t>
              </a:r>
            </a:p>
          </p:txBody>
        </p:sp>
        <p:sp>
          <p:nvSpPr>
            <p:cNvPr id="27" name="Блок-схема: процесс 26"/>
            <p:cNvSpPr/>
            <p:nvPr/>
          </p:nvSpPr>
          <p:spPr>
            <a:xfrm>
              <a:off x="6962775" y="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запроса необходимых сведений в рамках системы межведомственного взаимодействия (СМЭВ)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8" name="Блок-схема: процесс 27"/>
            <p:cNvSpPr/>
            <p:nvPr/>
          </p:nvSpPr>
          <p:spPr>
            <a:xfrm>
              <a:off x="8686800" y="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специалистом ответа на запрос посредством СМЭВ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30" name="Блок-схема: процесс 29"/>
            <p:cNvSpPr/>
            <p:nvPr/>
          </p:nvSpPr>
          <p:spPr>
            <a:xfrm>
              <a:off x="8667750" y="16764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Анализ документов заявителя, и сведений, полученных посредством СМЭВ, на наличие оснований для отказа  в услуге </a:t>
              </a:r>
              <a:r>
                <a:rPr lang="ru-RU" sz="900" b="1" u="sng" dirty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(20 оснований</a:t>
              </a:r>
              <a:r>
                <a:rPr lang="ru-RU" sz="900" b="1" u="sng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)</a:t>
              </a:r>
              <a:endParaRPr lang="ru-RU" sz="9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31" name="Блок-схема: процесс 30"/>
            <p:cNvSpPr/>
            <p:nvPr/>
          </p:nvSpPr>
          <p:spPr>
            <a:xfrm>
              <a:off x="6953250" y="16764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специалистом проекта решения о предоставлении услуги либо об отказе в предоставлении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услуги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32" name="Блок-схема: процесс 31"/>
            <p:cNvSpPr/>
            <p:nvPr/>
          </p:nvSpPr>
          <p:spPr>
            <a:xfrm>
              <a:off x="5509570" y="1695450"/>
              <a:ext cx="1224606" cy="100803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проекта постановления об утверждении схемы расположения земельного участка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(в СЭД)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33" name="Блок-схема: процесс 32"/>
            <p:cNvSpPr/>
            <p:nvPr/>
          </p:nvSpPr>
          <p:spPr>
            <a:xfrm>
              <a:off x="6972300" y="29337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Принятие решения об отказе в предоставлении услуги на бумажном носителе 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34" name="Прямая со стрелкой 33"/>
            <p:cNvCxnSpPr/>
            <p:nvPr/>
          </p:nvCxnSpPr>
          <p:spPr>
            <a:xfrm>
              <a:off x="1600200" y="504825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 стрелкой 34"/>
            <p:cNvCxnSpPr/>
            <p:nvPr/>
          </p:nvCxnSpPr>
          <p:spPr>
            <a:xfrm>
              <a:off x="3314700" y="504825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 стрелкой 35"/>
            <p:cNvCxnSpPr/>
            <p:nvPr/>
          </p:nvCxnSpPr>
          <p:spPr>
            <a:xfrm>
              <a:off x="6753225" y="51435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 стрелкой 36"/>
            <p:cNvCxnSpPr/>
            <p:nvPr/>
          </p:nvCxnSpPr>
          <p:spPr>
            <a:xfrm flipH="1">
              <a:off x="8448675" y="2200275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 стрелкой 37"/>
            <p:cNvCxnSpPr/>
            <p:nvPr/>
          </p:nvCxnSpPr>
          <p:spPr>
            <a:xfrm>
              <a:off x="8477250" y="51435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>
              <a:off x="10191750" y="514350"/>
              <a:ext cx="180975" cy="0"/>
            </a:xfrm>
            <a:prstGeom prst="line">
              <a:avLst/>
            </a:prstGeom>
            <a:ln w="254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Блок-схема: процесс 39"/>
            <p:cNvSpPr/>
            <p:nvPr/>
          </p:nvSpPr>
          <p:spPr>
            <a:xfrm>
              <a:off x="4332749" y="1695450"/>
              <a:ext cx="967270" cy="100803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Согласование проекта постановления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 СЭД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41" name="Блок-схема: процесс 40"/>
            <p:cNvSpPr/>
            <p:nvPr/>
          </p:nvSpPr>
          <p:spPr>
            <a:xfrm>
              <a:off x="6962775" y="3990975"/>
              <a:ext cx="1504950" cy="498475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проекта решения на ПГС</a:t>
              </a:r>
            </a:p>
          </p:txBody>
        </p:sp>
        <p:sp>
          <p:nvSpPr>
            <p:cNvPr id="42" name="Блок-схема: процесс 41"/>
            <p:cNvSpPr/>
            <p:nvPr/>
          </p:nvSpPr>
          <p:spPr>
            <a:xfrm>
              <a:off x="6962775" y="1028700"/>
              <a:ext cx="1504950" cy="5334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Внесение пакета документов заявителя на ПГС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специалистом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 </a:t>
              </a:r>
            </a:p>
          </p:txBody>
        </p:sp>
        <p:sp>
          <p:nvSpPr>
            <p:cNvPr id="43" name="Блок-схема: процесс 42"/>
            <p:cNvSpPr/>
            <p:nvPr/>
          </p:nvSpPr>
          <p:spPr>
            <a:xfrm>
              <a:off x="8658225" y="29337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заявителем решения об отказе на бумажном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b="1" dirty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Отсутствие обратной </a:t>
              </a: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связи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b="1" dirty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Не приняты  условия для </a:t>
              </a: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реинжиниринга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44" name="Прямая соединительная линия 43"/>
            <p:cNvCxnSpPr/>
            <p:nvPr/>
          </p:nvCxnSpPr>
          <p:spPr>
            <a:xfrm>
              <a:off x="10372725" y="504825"/>
              <a:ext cx="0" cy="1714500"/>
            </a:xfrm>
            <a:prstGeom prst="line">
              <a:avLst/>
            </a:prstGeom>
            <a:ln w="254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Блок-схема: процесс 44"/>
            <p:cNvSpPr/>
            <p:nvPr/>
          </p:nvSpPr>
          <p:spPr>
            <a:xfrm>
              <a:off x="1840273" y="1701429"/>
              <a:ext cx="978004" cy="999314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Подписание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постановления Мэром ЗАТО Северск на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бумажном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46" name="Блок-схема: процесс 45"/>
            <p:cNvSpPr/>
            <p:nvPr/>
          </p:nvSpPr>
          <p:spPr>
            <a:xfrm>
              <a:off x="8658225" y="3990975"/>
              <a:ext cx="1514475" cy="5080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Подписание руководителем решения на ПГС</a:t>
              </a:r>
            </a:p>
          </p:txBody>
        </p:sp>
        <p:cxnSp>
          <p:nvCxnSpPr>
            <p:cNvPr id="47" name="Прямая со стрелкой 46"/>
            <p:cNvCxnSpPr/>
            <p:nvPr/>
          </p:nvCxnSpPr>
          <p:spPr>
            <a:xfrm flipH="1">
              <a:off x="5304343" y="2228850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8" name="Прямая со стрелкой 47"/>
            <p:cNvCxnSpPr/>
            <p:nvPr/>
          </p:nvCxnSpPr>
          <p:spPr>
            <a:xfrm flipH="1">
              <a:off x="2827799" y="2228850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49" name="Блок-схема: процесс 48"/>
            <p:cNvSpPr/>
            <p:nvPr/>
          </p:nvSpPr>
          <p:spPr>
            <a:xfrm>
              <a:off x="76200" y="1695450"/>
              <a:ext cx="1524000" cy="1008032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Регистрация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постановления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на бумажном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 и внесение скан копии в СЭД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50" name="Прямая со стрелкой 49"/>
            <p:cNvCxnSpPr/>
            <p:nvPr/>
          </p:nvCxnSpPr>
          <p:spPr>
            <a:xfrm flipH="1">
              <a:off x="1600200" y="2219325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51" name="Блок-схема: процесс 50"/>
            <p:cNvSpPr/>
            <p:nvPr/>
          </p:nvSpPr>
          <p:spPr>
            <a:xfrm>
              <a:off x="85724" y="2921513"/>
              <a:ext cx="1504951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3х заверенных копий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решения на бумажном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 (с синими печатями) 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52" name="Прямая со стрелкой 51"/>
            <p:cNvCxnSpPr/>
            <p:nvPr/>
          </p:nvCxnSpPr>
          <p:spPr>
            <a:xfrm>
              <a:off x="819150" y="3962400"/>
              <a:ext cx="0" cy="19050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53" name="Блок-схема: процесс 52"/>
            <p:cNvSpPr/>
            <p:nvPr/>
          </p:nvSpPr>
          <p:spPr>
            <a:xfrm>
              <a:off x="76200" y="41529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Доставка заверенной копии решения в приемную Управления 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54" name="Прямая со стрелкой 53"/>
            <p:cNvCxnSpPr/>
            <p:nvPr/>
          </p:nvCxnSpPr>
          <p:spPr>
            <a:xfrm>
              <a:off x="1562100" y="468630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55" name="Блок-схема: процесс 54"/>
            <p:cNvSpPr/>
            <p:nvPr/>
          </p:nvSpPr>
          <p:spPr>
            <a:xfrm>
              <a:off x="1771650" y="4181475"/>
              <a:ext cx="1504949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Передача заверенной копии решения в отдел учета земли и сделок с ней для передачи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заявителю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56" name="Прямая со стрелкой 55"/>
            <p:cNvCxnSpPr/>
            <p:nvPr/>
          </p:nvCxnSpPr>
          <p:spPr>
            <a:xfrm>
              <a:off x="8496300" y="3457575"/>
              <a:ext cx="1714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57" name="Блок-схема: процесс 56"/>
            <p:cNvSpPr/>
            <p:nvPr/>
          </p:nvSpPr>
          <p:spPr>
            <a:xfrm>
              <a:off x="3486150" y="4200525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Информирование заявителя о готовности решения об утверждении схемы расположения земельного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участка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58" name="Блок-схема: процесс 57"/>
            <p:cNvSpPr/>
            <p:nvPr/>
          </p:nvSpPr>
          <p:spPr>
            <a:xfrm>
              <a:off x="1847380" y="2929468"/>
              <a:ext cx="966336" cy="826304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проекта решения на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ПГС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59" name="Блок-схема: процесс 58"/>
            <p:cNvSpPr/>
            <p:nvPr/>
          </p:nvSpPr>
          <p:spPr>
            <a:xfrm>
              <a:off x="5210175" y="3395221"/>
              <a:ext cx="1504951" cy="100965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заявителем решения об утверждении схемы </a:t>
              </a:r>
              <a:endParaRPr lang="ru-RU" sz="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Отсутствие </a:t>
              </a:r>
              <a:r>
                <a:rPr lang="ru-RU" sz="800" b="1" dirty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обратной </a:t>
              </a: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связи</a:t>
              </a: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Не </a:t>
              </a:r>
              <a:r>
                <a:rPr lang="ru-RU" sz="800" b="1" dirty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приняты  условия для </a:t>
              </a: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реинжиниринга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 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61" name="Прямая со стрелкой 60"/>
            <p:cNvCxnSpPr/>
            <p:nvPr/>
          </p:nvCxnSpPr>
          <p:spPr>
            <a:xfrm flipV="1">
              <a:off x="4991100" y="4404871"/>
              <a:ext cx="238126" cy="300479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62" name="Блок-схема: процесс 61"/>
            <p:cNvSpPr/>
            <p:nvPr/>
          </p:nvSpPr>
          <p:spPr>
            <a:xfrm>
              <a:off x="7038973" y="5162547"/>
              <a:ext cx="391160" cy="17145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 w="9525" cap="flat" cmpd="sng" algn="ctr">
              <a:solidFill>
                <a:schemeClr val="accent5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 </a:t>
              </a:r>
            </a:p>
          </p:txBody>
        </p:sp>
        <p:sp>
          <p:nvSpPr>
            <p:cNvPr id="63" name="Надпись 2"/>
            <p:cNvSpPr txBox="1">
              <a:spLocks noChangeArrowheads="1"/>
            </p:cNvSpPr>
            <p:nvPr/>
          </p:nvSpPr>
          <p:spPr bwMode="auto">
            <a:xfrm>
              <a:off x="7439025" y="5133975"/>
              <a:ext cx="28194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пунктиром обозначены процессы-дублеры</a:t>
              </a:r>
            </a:p>
          </p:txBody>
        </p:sp>
        <p:sp>
          <p:nvSpPr>
            <p:cNvPr id="64" name="Надпись 2"/>
            <p:cNvSpPr txBox="1">
              <a:spLocks noChangeArrowheads="1"/>
            </p:cNvSpPr>
            <p:nvPr/>
          </p:nvSpPr>
          <p:spPr bwMode="auto">
            <a:xfrm>
              <a:off x="6953250" y="5400675"/>
              <a:ext cx="3514725" cy="428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b="1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красным</a:t>
              </a:r>
              <a:r>
                <a:rPr lang="ru-RU" sz="80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  <a:r>
                <a:rPr lang="ru-RU" sz="80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обозначено отклонение от целевого состояния</a:t>
              </a:r>
            </a:p>
          </p:txBody>
        </p:sp>
        <p:cxnSp>
          <p:nvCxnSpPr>
            <p:cNvPr id="65" name="Прямая со стрелкой 64"/>
            <p:cNvCxnSpPr/>
            <p:nvPr/>
          </p:nvCxnSpPr>
          <p:spPr>
            <a:xfrm>
              <a:off x="3276600" y="470535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66" name="Прямоугольник 65"/>
            <p:cNvSpPr/>
            <p:nvPr/>
          </p:nvSpPr>
          <p:spPr>
            <a:xfrm>
              <a:off x="0" y="1628775"/>
              <a:ext cx="6819900" cy="4248150"/>
            </a:xfrm>
            <a:prstGeom prst="rect">
              <a:avLst/>
            </a:prstGeom>
            <a:no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 sz="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Прямоугольник 66"/>
            <p:cNvSpPr/>
            <p:nvPr/>
          </p:nvSpPr>
          <p:spPr>
            <a:xfrm>
              <a:off x="6877050" y="2857500"/>
              <a:ext cx="3381375" cy="1733550"/>
            </a:xfrm>
            <a:prstGeom prst="rect">
              <a:avLst/>
            </a:prstGeom>
            <a:noFill/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 sz="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68" name="Прямая со стрелкой 67"/>
            <p:cNvCxnSpPr/>
            <p:nvPr/>
          </p:nvCxnSpPr>
          <p:spPr>
            <a:xfrm flipH="1">
              <a:off x="6743700" y="2190750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 стрелкой 68"/>
            <p:cNvCxnSpPr/>
            <p:nvPr/>
          </p:nvCxnSpPr>
          <p:spPr>
            <a:xfrm flipH="1">
              <a:off x="10153650" y="2209800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Прямая со стрелкой 78"/>
            <p:cNvCxnSpPr/>
            <p:nvPr/>
          </p:nvCxnSpPr>
          <p:spPr>
            <a:xfrm>
              <a:off x="3904123" y="334262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80" name="Прямая со стрелкой 79"/>
            <p:cNvCxnSpPr/>
            <p:nvPr/>
          </p:nvCxnSpPr>
          <p:spPr>
            <a:xfrm>
              <a:off x="4894238" y="3211772"/>
              <a:ext cx="334987" cy="203537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73" name="Прямая со стрелкой 72"/>
            <p:cNvCxnSpPr/>
            <p:nvPr/>
          </p:nvCxnSpPr>
          <p:spPr>
            <a:xfrm flipH="1">
              <a:off x="4113674" y="2228850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74" name="Блок-схема: процесс 73"/>
            <p:cNvSpPr/>
            <p:nvPr/>
          </p:nvSpPr>
          <p:spPr>
            <a:xfrm>
              <a:off x="3037350" y="1695147"/>
              <a:ext cx="1066801" cy="99977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 smtClean="0"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Доставка проекта постановления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на 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бумажном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 в Общий отдел АЗС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75" name="Прямая со стрелкой 74"/>
            <p:cNvCxnSpPr/>
            <p:nvPr/>
          </p:nvCxnSpPr>
          <p:spPr>
            <a:xfrm>
              <a:off x="2813716" y="334262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77" name="Блок-схема: процесс 76"/>
            <p:cNvSpPr/>
            <p:nvPr/>
          </p:nvSpPr>
          <p:spPr>
            <a:xfrm>
              <a:off x="3016895" y="2928701"/>
              <a:ext cx="896564" cy="826304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Уведомление Мэра о проекте 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решения на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ПГС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</p:grpSp>
      <p:cxnSp>
        <p:nvCxnSpPr>
          <p:cNvPr id="70" name="Прямая со стрелкой 69"/>
          <p:cNvCxnSpPr/>
          <p:nvPr/>
        </p:nvCxnSpPr>
        <p:spPr>
          <a:xfrm>
            <a:off x="2532198" y="3314147"/>
            <a:ext cx="0" cy="239715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9192344" y="3328369"/>
            <a:ext cx="0" cy="239715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6614767" y="1209974"/>
            <a:ext cx="180894" cy="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289783" y="3311973"/>
            <a:ext cx="238792" cy="256111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78" name="Блок-схема: процесс 77"/>
          <p:cNvSpPr/>
          <p:nvPr/>
        </p:nvSpPr>
        <p:spPr>
          <a:xfrm>
            <a:off x="5717964" y="3560616"/>
            <a:ext cx="766715" cy="788980"/>
          </a:xfrm>
          <a:prstGeom prst="flowChartProcess">
            <a:avLst/>
          </a:prstGeom>
          <a:solidFill>
            <a:schemeClr val="accent5">
              <a:lumMod val="20000"/>
              <a:lumOff val="80000"/>
              <a:alpha val="53000"/>
            </a:schemeClr>
          </a:solidFill>
          <a:ln>
            <a:solidFill>
              <a:schemeClr val="accent5"/>
            </a:solidFill>
            <a:prstDash val="lgDash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Подписание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Мэром ЗАТО Северск решения </a:t>
            </a:r>
            <a:r>
              <a: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на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ПГС</a:t>
            </a:r>
            <a:endParaRPr lang="ru-RU" sz="8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262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4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1675903" y="241290"/>
            <a:ext cx="75514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Карта целевого состояния процесса</a:t>
            </a:r>
            <a:endParaRPr lang="ru-RU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9" name="Группа 208"/>
          <p:cNvGrpSpPr/>
          <p:nvPr/>
        </p:nvGrpSpPr>
        <p:grpSpPr>
          <a:xfrm>
            <a:off x="1707149" y="600762"/>
            <a:ext cx="10074955" cy="5540378"/>
            <a:chOff x="0" y="-286299"/>
            <a:chExt cx="10372725" cy="5723764"/>
          </a:xfrm>
        </p:grpSpPr>
        <p:sp>
          <p:nvSpPr>
            <p:cNvPr id="210" name="Блок-схема: процесс 209"/>
            <p:cNvSpPr/>
            <p:nvPr/>
          </p:nvSpPr>
          <p:spPr>
            <a:xfrm>
              <a:off x="74941" y="-265670"/>
              <a:ext cx="1504950" cy="857205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Подача заявления и приложенной к нему схемы в бумажном виде в приемную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Управления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1" name="Блок-схема: процесс 210"/>
            <p:cNvSpPr/>
            <p:nvPr/>
          </p:nvSpPr>
          <p:spPr>
            <a:xfrm>
              <a:off x="1795869" y="-268373"/>
              <a:ext cx="1504949" cy="859909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Регистрация документов в Системе электронного документооборота (СЭД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)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2" name="Блок-схема: процесс 211"/>
            <p:cNvSpPr/>
            <p:nvPr/>
          </p:nvSpPr>
          <p:spPr>
            <a:xfrm>
              <a:off x="3505201" y="-268373"/>
              <a:ext cx="1504950" cy="87210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Вынесение резолюции для исполнения отделу учета земли  и сделок с ней начальником Управления в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СЭД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3" name="Блок-схема: процесс 212"/>
            <p:cNvSpPr/>
            <p:nvPr/>
          </p:nvSpPr>
          <p:spPr>
            <a:xfrm>
              <a:off x="5197350" y="-286299"/>
              <a:ext cx="1539580" cy="88904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Вынесение резолюции начальником отдела учета земли и сделок с ней, передача документов на исполнение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специалисту</a:t>
              </a:r>
            </a:p>
          </p:txBody>
        </p:sp>
        <p:sp>
          <p:nvSpPr>
            <p:cNvPr id="214" name="Блок-схема: процесс 213"/>
            <p:cNvSpPr/>
            <p:nvPr/>
          </p:nvSpPr>
          <p:spPr>
            <a:xfrm>
              <a:off x="6962642" y="-286299"/>
              <a:ext cx="1504949" cy="906219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запроса необходимых сведений в рамках системы межведомственного взаимодействия (СМЭВ)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5" name="Блок-схема: процесс 214"/>
            <p:cNvSpPr/>
            <p:nvPr/>
          </p:nvSpPr>
          <p:spPr>
            <a:xfrm>
              <a:off x="8686801" y="-268374"/>
              <a:ext cx="1504949" cy="88904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специалистом ответа на запрос посредством СМЭВ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6" name="Блок-схема: процесс 215"/>
            <p:cNvSpPr/>
            <p:nvPr/>
          </p:nvSpPr>
          <p:spPr>
            <a:xfrm>
              <a:off x="8667750" y="16764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Анализ документов заявителя, и сведений, полученных посредством СМЭВ, на наличие оснований для отказа  в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услуге</a:t>
              </a:r>
              <a:b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</a:br>
              <a:r>
                <a:rPr lang="ru-RU" sz="1000" b="1" u="sng" dirty="0" smtClean="0">
                  <a:solidFill>
                    <a:srgbClr val="7030A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(</a:t>
              </a:r>
              <a:r>
                <a:rPr lang="ru-RU" sz="1000" b="1" u="sng" dirty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9</a:t>
              </a:r>
              <a:r>
                <a:rPr lang="ru-RU" sz="1000" b="1" u="sng" dirty="0" smtClean="0">
                  <a:solidFill>
                    <a:srgbClr val="7030A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  <a:r>
                <a:rPr lang="ru-RU" sz="1000" b="1" u="sng" dirty="0">
                  <a:solidFill>
                    <a:srgbClr val="7030A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оснований</a:t>
              </a:r>
              <a:r>
                <a:rPr lang="ru-RU" sz="1000" b="1" u="sng" dirty="0" smtClean="0">
                  <a:solidFill>
                    <a:srgbClr val="7030A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)</a:t>
              </a:r>
              <a:endParaRPr lang="ru-RU" sz="1000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7" name="Блок-схема: процесс 216"/>
            <p:cNvSpPr/>
            <p:nvPr/>
          </p:nvSpPr>
          <p:spPr>
            <a:xfrm>
              <a:off x="6953250" y="16764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специалистом проекта решения о предоставлении услуги либо об отказе в предоставлении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услуги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8" name="Блок-схема: процесс 217"/>
            <p:cNvSpPr/>
            <p:nvPr/>
          </p:nvSpPr>
          <p:spPr>
            <a:xfrm>
              <a:off x="5556473" y="1676400"/>
              <a:ext cx="1177702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проекта постановления об утверждении схемы расположения земельного участка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(в СЭД)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9" name="Блок-схема: процесс 218"/>
            <p:cNvSpPr/>
            <p:nvPr/>
          </p:nvSpPr>
          <p:spPr>
            <a:xfrm>
              <a:off x="6972300" y="2933700"/>
              <a:ext cx="1504950" cy="79276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Принятие решения об отказе в предоставлении услуги на бумажном носителе 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221" name="Прямая со стрелкой 220"/>
            <p:cNvCxnSpPr/>
            <p:nvPr/>
          </p:nvCxnSpPr>
          <p:spPr>
            <a:xfrm>
              <a:off x="3295651" y="203627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Прямая со стрелкой 221"/>
            <p:cNvCxnSpPr/>
            <p:nvPr/>
          </p:nvCxnSpPr>
          <p:spPr>
            <a:xfrm>
              <a:off x="6745358" y="194767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Прямая со стрелкой 222"/>
            <p:cNvCxnSpPr/>
            <p:nvPr/>
          </p:nvCxnSpPr>
          <p:spPr>
            <a:xfrm flipH="1">
              <a:off x="8448675" y="2200275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Прямая со стрелкой 223"/>
            <p:cNvCxnSpPr/>
            <p:nvPr/>
          </p:nvCxnSpPr>
          <p:spPr>
            <a:xfrm>
              <a:off x="8490925" y="3348874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Прямая соединительная линия 224"/>
            <p:cNvCxnSpPr/>
            <p:nvPr/>
          </p:nvCxnSpPr>
          <p:spPr>
            <a:xfrm>
              <a:off x="10191750" y="203627"/>
              <a:ext cx="180975" cy="0"/>
            </a:xfrm>
            <a:prstGeom prst="line">
              <a:avLst/>
            </a:prstGeom>
            <a:ln w="254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6" name="Блок-схема: процесс 225"/>
            <p:cNvSpPr/>
            <p:nvPr/>
          </p:nvSpPr>
          <p:spPr>
            <a:xfrm>
              <a:off x="4295546" y="1663555"/>
              <a:ext cx="1037089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Согласование проекта постановления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 СЭД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27" name="Блок-схема: процесс 226"/>
            <p:cNvSpPr/>
            <p:nvPr/>
          </p:nvSpPr>
          <p:spPr>
            <a:xfrm>
              <a:off x="6982970" y="3739657"/>
              <a:ext cx="1504950" cy="498475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проекта решения на ПГС</a:t>
              </a:r>
            </a:p>
          </p:txBody>
        </p:sp>
        <p:sp>
          <p:nvSpPr>
            <p:cNvPr id="228" name="Блок-схема: процесс 227"/>
            <p:cNvSpPr/>
            <p:nvPr/>
          </p:nvSpPr>
          <p:spPr>
            <a:xfrm>
              <a:off x="6953250" y="628320"/>
              <a:ext cx="1504949" cy="5334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Внесение пакета документов заявителя на ПГС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специалистом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 </a:t>
              </a:r>
            </a:p>
          </p:txBody>
        </p:sp>
        <p:sp>
          <p:nvSpPr>
            <p:cNvPr id="229" name="Блок-схема: процесс 228"/>
            <p:cNvSpPr/>
            <p:nvPr/>
          </p:nvSpPr>
          <p:spPr>
            <a:xfrm>
              <a:off x="8686801" y="2894176"/>
              <a:ext cx="1520390" cy="815558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заявителем решения об отказе на бумажном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носителе,</a:t>
              </a:r>
              <a:r>
                <a:rPr lang="ru-RU" sz="800" dirty="0" smtClean="0"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, </a:t>
              </a:r>
              <a:r>
                <a:rPr lang="ru-RU" sz="900" b="1" u="sng" dirty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информирование об анкетировании</a:t>
              </a:r>
            </a:p>
          </p:txBody>
        </p:sp>
        <p:cxnSp>
          <p:nvCxnSpPr>
            <p:cNvPr id="230" name="Прямая соединительная линия 229"/>
            <p:cNvCxnSpPr/>
            <p:nvPr/>
          </p:nvCxnSpPr>
          <p:spPr>
            <a:xfrm>
              <a:off x="10372725" y="203627"/>
              <a:ext cx="0" cy="2006173"/>
            </a:xfrm>
            <a:prstGeom prst="line">
              <a:avLst/>
            </a:prstGeom>
            <a:ln w="254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1" name="Блок-схема: процесс 230"/>
            <p:cNvSpPr/>
            <p:nvPr/>
          </p:nvSpPr>
          <p:spPr>
            <a:xfrm>
              <a:off x="1809751" y="1676400"/>
              <a:ext cx="955041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Подписание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постановления Мэром ЗАТО Северск на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бумажном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32" name="Блок-схема: процесс 231"/>
            <p:cNvSpPr/>
            <p:nvPr/>
          </p:nvSpPr>
          <p:spPr>
            <a:xfrm>
              <a:off x="8686800" y="3730132"/>
              <a:ext cx="1514475" cy="5080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Подписание руководителем решения на ПГС</a:t>
              </a:r>
            </a:p>
          </p:txBody>
        </p:sp>
        <p:cxnSp>
          <p:nvCxnSpPr>
            <p:cNvPr id="233" name="Прямая со стрелкой 232"/>
            <p:cNvCxnSpPr/>
            <p:nvPr/>
          </p:nvCxnSpPr>
          <p:spPr>
            <a:xfrm flipH="1">
              <a:off x="5337398" y="2187869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34" name="Прямая со стрелкой 233"/>
            <p:cNvCxnSpPr/>
            <p:nvPr/>
          </p:nvCxnSpPr>
          <p:spPr>
            <a:xfrm flipH="1">
              <a:off x="2755234" y="2209800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235" name="Блок-схема: процесс 234"/>
            <p:cNvSpPr/>
            <p:nvPr/>
          </p:nvSpPr>
          <p:spPr>
            <a:xfrm>
              <a:off x="109183" y="1676399"/>
              <a:ext cx="1504949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Регистрация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постановления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на бумажном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 и внесение скан копии в СЭД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36" name="Блок-схема: процесс 235"/>
            <p:cNvSpPr/>
            <p:nvPr/>
          </p:nvSpPr>
          <p:spPr>
            <a:xfrm>
              <a:off x="109183" y="2955288"/>
              <a:ext cx="1504949" cy="798216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заверенных копий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решения на бумажном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 (с синими печатями) 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237" name="Прямая со стрелкой 236"/>
            <p:cNvCxnSpPr/>
            <p:nvPr/>
          </p:nvCxnSpPr>
          <p:spPr>
            <a:xfrm>
              <a:off x="859656" y="3753504"/>
              <a:ext cx="0" cy="221967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238" name="Блок-схема: процесс 237"/>
            <p:cNvSpPr/>
            <p:nvPr/>
          </p:nvSpPr>
          <p:spPr>
            <a:xfrm>
              <a:off x="114037" y="3967664"/>
              <a:ext cx="1504949" cy="869704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Доставка заверенной копии решения в приемную Управления 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239" name="Прямая со стрелкой 238"/>
            <p:cNvCxnSpPr/>
            <p:nvPr/>
          </p:nvCxnSpPr>
          <p:spPr>
            <a:xfrm>
              <a:off x="1618985" y="439252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240" name="Блок-схема: процесс 239"/>
            <p:cNvSpPr/>
            <p:nvPr/>
          </p:nvSpPr>
          <p:spPr>
            <a:xfrm>
              <a:off x="1819260" y="3967665"/>
              <a:ext cx="1420801" cy="86970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Передача заверенной копии решения в отдел учета земли и сделок с ней для передачи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заявителю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41" name="Блок-схема: процесс 240"/>
            <p:cNvSpPr/>
            <p:nvPr/>
          </p:nvSpPr>
          <p:spPr>
            <a:xfrm>
              <a:off x="3533776" y="3963368"/>
              <a:ext cx="1429175" cy="8740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Информирование заявителя о готовности решения об утверждении схемы расположения земельного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участка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42" name="Блок-схема: процесс 241"/>
            <p:cNvSpPr/>
            <p:nvPr/>
          </p:nvSpPr>
          <p:spPr>
            <a:xfrm>
              <a:off x="1819260" y="2947458"/>
              <a:ext cx="935974" cy="806046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проекта решения на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ПГС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43" name="Блок-схема: процесс 242"/>
            <p:cNvSpPr/>
            <p:nvPr/>
          </p:nvSpPr>
          <p:spPr>
            <a:xfrm>
              <a:off x="5298540" y="3395804"/>
              <a:ext cx="1504949" cy="87400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заявителем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утвержденного постановления </a:t>
              </a:r>
              <a:r>
                <a:rPr lang="ru-RU" sz="900" b="1" u="sng" dirty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информирование об анкетировании</a:t>
              </a:r>
            </a:p>
          </p:txBody>
        </p:sp>
        <p:sp>
          <p:nvSpPr>
            <p:cNvPr id="244" name="Блок-схема: процесс 243"/>
            <p:cNvSpPr/>
            <p:nvPr/>
          </p:nvSpPr>
          <p:spPr>
            <a:xfrm>
              <a:off x="4157439" y="2937208"/>
              <a:ext cx="805513" cy="816296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Подписание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Мэром ЗАТО Северск решения 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на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ПГС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45" name="Прямоугольник 244"/>
            <p:cNvSpPr/>
            <p:nvPr/>
          </p:nvSpPr>
          <p:spPr>
            <a:xfrm>
              <a:off x="0" y="1628776"/>
              <a:ext cx="6819899" cy="3808689"/>
            </a:xfrm>
            <a:prstGeom prst="rect">
              <a:avLst/>
            </a:prstGeom>
            <a:no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 sz="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6" name="Прямоугольник 245"/>
            <p:cNvSpPr/>
            <p:nvPr/>
          </p:nvSpPr>
          <p:spPr>
            <a:xfrm>
              <a:off x="6910671" y="2857498"/>
              <a:ext cx="3347753" cy="1515236"/>
            </a:xfrm>
            <a:prstGeom prst="rect">
              <a:avLst/>
            </a:prstGeom>
            <a:noFill/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 sz="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7" name="Прямая со стрелкой 246"/>
            <p:cNvCxnSpPr/>
            <p:nvPr/>
          </p:nvCxnSpPr>
          <p:spPr>
            <a:xfrm flipH="1">
              <a:off x="6743700" y="2190750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Прямая со стрелкой 247"/>
            <p:cNvCxnSpPr/>
            <p:nvPr/>
          </p:nvCxnSpPr>
          <p:spPr>
            <a:xfrm flipH="1">
              <a:off x="10153650" y="2209800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Прямая со стрелкой 80"/>
            <p:cNvCxnSpPr/>
            <p:nvPr/>
          </p:nvCxnSpPr>
          <p:spPr>
            <a:xfrm>
              <a:off x="2764792" y="3354731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82" name="Прямая со стрелкой 81"/>
            <p:cNvCxnSpPr/>
            <p:nvPr/>
          </p:nvCxnSpPr>
          <p:spPr>
            <a:xfrm>
              <a:off x="3936047" y="3348874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83" name="Прямая со стрелкой 82"/>
            <p:cNvCxnSpPr/>
            <p:nvPr/>
          </p:nvCxnSpPr>
          <p:spPr>
            <a:xfrm flipH="1">
              <a:off x="4054267" y="2217489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</p:grpSp>
      <p:cxnSp>
        <p:nvCxnSpPr>
          <p:cNvPr id="249" name="Прямая со стрелкой 248"/>
          <p:cNvCxnSpPr/>
          <p:nvPr/>
        </p:nvCxnSpPr>
        <p:spPr>
          <a:xfrm>
            <a:off x="2542127" y="3491830"/>
            <a:ext cx="0" cy="239715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0" name="Прямая со стрелкой 249"/>
          <p:cNvCxnSpPr/>
          <p:nvPr/>
        </p:nvCxnSpPr>
        <p:spPr>
          <a:xfrm>
            <a:off x="9200787" y="3498775"/>
            <a:ext cx="0" cy="239715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1" name="Прямая со стрелкой 250"/>
          <p:cNvCxnSpPr>
            <a:stCxn id="240" idx="3"/>
            <a:endCxn id="241" idx="1"/>
          </p:cNvCxnSpPr>
          <p:nvPr/>
        </p:nvCxnSpPr>
        <p:spPr>
          <a:xfrm flipV="1">
            <a:off x="4854197" y="5137271"/>
            <a:ext cx="285284" cy="208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52" name="Блок-схема: процесс 251"/>
          <p:cNvSpPr/>
          <p:nvPr/>
        </p:nvSpPr>
        <p:spPr>
          <a:xfrm>
            <a:off x="1779686" y="1478671"/>
            <a:ext cx="1462000" cy="674284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</a:pPr>
            <a:r>
              <a:rPr lang="ru-RU" sz="800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Информирование </a:t>
            </a:r>
            <a:r>
              <a:rPr lang="ru-RU" sz="8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заявителя о действиях, которые от него ожидаются в рамках получения </a:t>
            </a:r>
            <a:r>
              <a:rPr lang="ru-RU" sz="800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услуги</a:t>
            </a:r>
            <a:endParaRPr lang="ru-RU" sz="800" dirty="0">
              <a:solidFill>
                <a:srgbClr val="0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253" name="Блок-схема: процесс 252"/>
          <p:cNvSpPr/>
          <p:nvPr/>
        </p:nvSpPr>
        <p:spPr>
          <a:xfrm>
            <a:off x="8756942" y="5367009"/>
            <a:ext cx="1299150" cy="732733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</a:pPr>
            <a:r>
              <a:rPr lang="ru-RU" sz="800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Получение обратной связи через анкетирование на сайте Управления</a:t>
            </a:r>
            <a:endParaRPr lang="ru-RU" sz="800" dirty="0">
              <a:solidFill>
                <a:srgbClr val="0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254" name="Блок-схема: процесс 253"/>
          <p:cNvSpPr/>
          <p:nvPr/>
        </p:nvSpPr>
        <p:spPr>
          <a:xfrm>
            <a:off x="10379067" y="5361126"/>
            <a:ext cx="1299150" cy="719969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</a:pPr>
            <a:r>
              <a:rPr lang="ru-RU" sz="800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Принятие решения о реинжиниринге согласно принятым условиям</a:t>
            </a:r>
            <a:endParaRPr lang="ru-RU" sz="800" dirty="0">
              <a:solidFill>
                <a:srgbClr val="0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cxnSp>
        <p:nvCxnSpPr>
          <p:cNvPr id="255" name="Прямая соединительная линия 254"/>
          <p:cNvCxnSpPr>
            <a:stCxn id="243" idx="2"/>
          </p:cNvCxnSpPr>
          <p:nvPr/>
        </p:nvCxnSpPr>
        <p:spPr>
          <a:xfrm>
            <a:off x="7584457" y="5010892"/>
            <a:ext cx="0" cy="128473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Прямая соединительная линия 255"/>
          <p:cNvCxnSpPr/>
          <p:nvPr/>
        </p:nvCxnSpPr>
        <p:spPr>
          <a:xfrm>
            <a:off x="7584457" y="6303116"/>
            <a:ext cx="1822060" cy="4781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Прямая со стрелкой 256"/>
          <p:cNvCxnSpPr>
            <a:endCxn id="253" idx="2"/>
          </p:cNvCxnSpPr>
          <p:nvPr/>
        </p:nvCxnSpPr>
        <p:spPr>
          <a:xfrm flipV="1">
            <a:off x="9406517" y="6099742"/>
            <a:ext cx="0" cy="203374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Прямая со стрелкой 257"/>
          <p:cNvCxnSpPr/>
          <p:nvPr/>
        </p:nvCxnSpPr>
        <p:spPr>
          <a:xfrm>
            <a:off x="9406517" y="5178109"/>
            <a:ext cx="0" cy="183017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9" name="Прямая соединительная линия 258"/>
          <p:cNvCxnSpPr/>
          <p:nvPr/>
        </p:nvCxnSpPr>
        <p:spPr>
          <a:xfrm>
            <a:off x="9388097" y="5171124"/>
            <a:ext cx="2394007" cy="6985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Прямая соединительная линия 259"/>
          <p:cNvCxnSpPr/>
          <p:nvPr/>
        </p:nvCxnSpPr>
        <p:spPr>
          <a:xfrm>
            <a:off x="11782104" y="4124811"/>
            <a:ext cx="0" cy="1053298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Прямая со стрелкой 260"/>
          <p:cNvCxnSpPr>
            <a:stCxn id="253" idx="3"/>
            <a:endCxn id="254" idx="1"/>
          </p:cNvCxnSpPr>
          <p:nvPr/>
        </p:nvCxnSpPr>
        <p:spPr>
          <a:xfrm flipV="1">
            <a:off x="10056092" y="5721111"/>
            <a:ext cx="322975" cy="12265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3" name="Прямая соединительная линия 262"/>
          <p:cNvCxnSpPr/>
          <p:nvPr/>
        </p:nvCxnSpPr>
        <p:spPr>
          <a:xfrm flipH="1" flipV="1">
            <a:off x="11617841" y="4124811"/>
            <a:ext cx="152746" cy="1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4" name="TextBox 263"/>
          <p:cNvSpPr txBox="1"/>
          <p:nvPr/>
        </p:nvSpPr>
        <p:spPr>
          <a:xfrm>
            <a:off x="1742844" y="6178982"/>
            <a:ext cx="4179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Фиолетовым</a:t>
            </a:r>
            <a:r>
              <a:rPr lang="ru-RU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выделены изменения схемы процесса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5" name="Прямая со стрелкой 264"/>
          <p:cNvCxnSpPr/>
          <p:nvPr/>
        </p:nvCxnSpPr>
        <p:spPr>
          <a:xfrm>
            <a:off x="6563733" y="1066415"/>
            <a:ext cx="180894" cy="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6" name="Прямая со стрелкой 265"/>
          <p:cNvCxnSpPr/>
          <p:nvPr/>
        </p:nvCxnSpPr>
        <p:spPr>
          <a:xfrm>
            <a:off x="3273098" y="1079093"/>
            <a:ext cx="180894" cy="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Прямая со стрелкой 268"/>
          <p:cNvCxnSpPr/>
          <p:nvPr/>
        </p:nvCxnSpPr>
        <p:spPr>
          <a:xfrm flipH="1">
            <a:off x="3279658" y="3002681"/>
            <a:ext cx="189117" cy="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70" name="Блок-схема: процесс 269"/>
          <p:cNvSpPr/>
          <p:nvPr/>
        </p:nvSpPr>
        <p:spPr>
          <a:xfrm>
            <a:off x="3459827" y="1523212"/>
            <a:ext cx="1445020" cy="492302"/>
          </a:xfrm>
          <a:prstGeom prst="flowChartProcess">
            <a:avLst/>
          </a:prstGeom>
          <a:solidFill>
            <a:schemeClr val="accent5">
              <a:lumMod val="20000"/>
              <a:lumOff val="80000"/>
              <a:alpha val="53000"/>
            </a:schemeClr>
          </a:solidFill>
          <a:ln>
            <a:solidFill>
              <a:schemeClr val="accent5"/>
            </a:solidFill>
            <a:prstDash val="lgDash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Регистрация документов на бумажном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носителе</a:t>
            </a:r>
            <a:endParaRPr lang="ru-RU" sz="8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271" name="Блок-схема: процесс 270"/>
          <p:cNvSpPr/>
          <p:nvPr/>
        </p:nvSpPr>
        <p:spPr>
          <a:xfrm>
            <a:off x="5099982" y="1504538"/>
            <a:ext cx="1473491" cy="516774"/>
          </a:xfrm>
          <a:prstGeom prst="flowChartProcess">
            <a:avLst/>
          </a:prstGeom>
          <a:solidFill>
            <a:schemeClr val="accent5">
              <a:lumMod val="20000"/>
              <a:lumOff val="80000"/>
              <a:alpha val="53000"/>
            </a:schemeClr>
          </a:solidFill>
          <a:ln>
            <a:solidFill>
              <a:schemeClr val="accent5"/>
            </a:solidFill>
            <a:prstDash val="lgDash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</a:pPr>
            <a:r>
              <a: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Вынесение резолюции для исполнения на бумажном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носителе</a:t>
            </a:r>
            <a:endParaRPr lang="ru-RU" sz="8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grpSp>
        <p:nvGrpSpPr>
          <p:cNvPr id="272" name="Группа 271"/>
          <p:cNvGrpSpPr/>
          <p:nvPr/>
        </p:nvGrpSpPr>
        <p:grpSpPr>
          <a:xfrm>
            <a:off x="3453992" y="1531142"/>
            <a:ext cx="3119481" cy="506367"/>
            <a:chOff x="3083021" y="3882268"/>
            <a:chExt cx="2731949" cy="506367"/>
          </a:xfrm>
        </p:grpSpPr>
        <p:cxnSp>
          <p:nvCxnSpPr>
            <p:cNvPr id="273" name="Прямая соединительная линия 272"/>
            <p:cNvCxnSpPr/>
            <p:nvPr/>
          </p:nvCxnSpPr>
          <p:spPr>
            <a:xfrm>
              <a:off x="3083021" y="3883226"/>
              <a:ext cx="1250986" cy="472334"/>
            </a:xfrm>
            <a:prstGeom prst="line">
              <a:avLst/>
            </a:prstGeom>
            <a:ln w="254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Прямая соединительная линия 273"/>
            <p:cNvCxnSpPr/>
            <p:nvPr/>
          </p:nvCxnSpPr>
          <p:spPr>
            <a:xfrm>
              <a:off x="4571289" y="3882268"/>
              <a:ext cx="1235152" cy="499241"/>
            </a:xfrm>
            <a:prstGeom prst="line">
              <a:avLst/>
            </a:prstGeom>
            <a:ln w="254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Прямая соединительная линия 275"/>
            <p:cNvCxnSpPr/>
            <p:nvPr/>
          </p:nvCxnSpPr>
          <p:spPr>
            <a:xfrm flipH="1">
              <a:off x="4554284" y="3894977"/>
              <a:ext cx="1260686" cy="486119"/>
            </a:xfrm>
            <a:prstGeom prst="line">
              <a:avLst/>
            </a:prstGeom>
            <a:ln w="254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Прямая соединительная линия 101"/>
            <p:cNvCxnSpPr/>
            <p:nvPr/>
          </p:nvCxnSpPr>
          <p:spPr>
            <a:xfrm flipH="1">
              <a:off x="3104093" y="3902516"/>
              <a:ext cx="1260686" cy="486119"/>
            </a:xfrm>
            <a:prstGeom prst="line">
              <a:avLst/>
            </a:prstGeom>
            <a:ln w="254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7" name="Прямая со стрелкой 106"/>
          <p:cNvCxnSpPr/>
          <p:nvPr/>
        </p:nvCxnSpPr>
        <p:spPr>
          <a:xfrm>
            <a:off x="3281031" y="3491196"/>
            <a:ext cx="197022" cy="247294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14" name="Прямая со стрелкой 113"/>
          <p:cNvCxnSpPr>
            <a:stCxn id="241" idx="3"/>
          </p:cNvCxnSpPr>
          <p:nvPr/>
        </p:nvCxnSpPr>
        <p:spPr>
          <a:xfrm flipV="1">
            <a:off x="6527629" y="5010892"/>
            <a:ext cx="314620" cy="126379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16" name="Прямая со стрелкой 115"/>
          <p:cNvCxnSpPr/>
          <p:nvPr/>
        </p:nvCxnSpPr>
        <p:spPr>
          <a:xfrm>
            <a:off x="6529897" y="3954607"/>
            <a:ext cx="318973" cy="218686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80" name="Блок-схема: процесс 79"/>
          <p:cNvSpPr/>
          <p:nvPr/>
        </p:nvSpPr>
        <p:spPr>
          <a:xfrm>
            <a:off x="4605390" y="3722120"/>
            <a:ext cx="924814" cy="799830"/>
          </a:xfrm>
          <a:prstGeom prst="flowChartProcess">
            <a:avLst/>
          </a:prstGeom>
          <a:solidFill>
            <a:schemeClr val="accent5">
              <a:lumMod val="20000"/>
              <a:lumOff val="80000"/>
              <a:alpha val="53000"/>
            </a:schemeClr>
          </a:solidFill>
          <a:ln>
            <a:solidFill>
              <a:schemeClr val="accent5"/>
            </a:solidFill>
            <a:prstDash val="lgDash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Уведомление Мэра о проекте </a:t>
            </a:r>
            <a:r>
              <a: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решения на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ПГС</a:t>
            </a:r>
            <a:endParaRPr lang="ru-RU" sz="8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84" name="Блок-схема: процесс 83"/>
          <p:cNvSpPr/>
          <p:nvPr/>
        </p:nvSpPr>
        <p:spPr>
          <a:xfrm>
            <a:off x="4607761" y="2511788"/>
            <a:ext cx="1030600" cy="967741"/>
          </a:xfrm>
          <a:prstGeom prst="flowChartProcess">
            <a:avLst/>
          </a:prstGeom>
          <a:solidFill>
            <a:schemeClr val="accent5">
              <a:lumMod val="20000"/>
              <a:lumOff val="80000"/>
              <a:alpha val="53000"/>
            </a:schemeClr>
          </a:solidFill>
          <a:ln>
            <a:solidFill>
              <a:schemeClr val="accent5"/>
            </a:solidFill>
            <a:prstDash val="lgDash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Доставка проекта постановления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на </a:t>
            </a:r>
            <a:r>
              <a: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бумажном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носителе в Общий отдел АЗС</a:t>
            </a:r>
            <a:endParaRPr lang="ru-RU" sz="8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886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5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037230" y="260648"/>
            <a:ext cx="8712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мероприятий</a:t>
            </a:r>
            <a:b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достижению целевого состояния</a:t>
            </a:r>
            <a:endParaRPr lang="ru-RU" sz="2400" b="1" cap="all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9" name="Таблица 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024339"/>
              </p:ext>
            </p:extLst>
          </p:nvPr>
        </p:nvGraphicFramePr>
        <p:xfrm>
          <a:off x="2114196" y="1153544"/>
          <a:ext cx="9742443" cy="525780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355931"/>
                <a:gridCol w="1752053"/>
                <a:gridCol w="4374121"/>
                <a:gridCol w="1232255"/>
                <a:gridCol w="976484"/>
                <a:gridCol w="1051599"/>
              </a:tblGrid>
              <a:tr h="8788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параметра, по которому присутствует 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несоответствие 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Мероприятие по приведению в соответствие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Ответственный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реализации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Статус на 26.08.2025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884386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оснований для отказа (получения отрицательного / негативного результата) предоставления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Подготовка и направление на согласование изменений в административный регламент оказания муниципальной услуги по приведению в соответствие земельному законодательству количества основания для отказа в предоставлении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Кравцова И.В.</a:t>
                      </a:r>
                      <a:endParaRPr lang="ru-RU" sz="12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30.08.2025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Утверждение изменений в административный регламент оказания муниципальной услуги по приведению в соответствие земельному законодательству количества основания для отказа в предоставлении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945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040" marR="1004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20.09.2025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9932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Предусмотрена обязанность при приеме заявления на получение услуги проинформировать заявителя о действиях, которые от него ожидаются в рамках получения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Подготовка и направление на согласование изменений в административный регламент оказания муниципальной 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услуги и должностную инструкцию специалиста, 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закрепляющих обязанность ответственного лица информировать заявителя о действиях, которые от него ожидаются в рамках получения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Кравцова И.В.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30.08.2025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8155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Утверждение изменений в административный регламент оказания муниципальной услуги, закрепляющих обязанность ответственного лица информировать заявителя о действиях, которые от него ожидаются в рамках получения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20.09.2025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2122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6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9" name="Таблица 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074068"/>
              </p:ext>
            </p:extLst>
          </p:nvPr>
        </p:nvGraphicFramePr>
        <p:xfrm>
          <a:off x="1991544" y="133886"/>
          <a:ext cx="9865095" cy="6230306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346267"/>
                <a:gridCol w="1919051"/>
                <a:gridCol w="4019113"/>
                <a:gridCol w="1315346"/>
                <a:gridCol w="1023047"/>
                <a:gridCol w="1242271"/>
              </a:tblGrid>
              <a:tr h="8788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параметра, по которому присутствует 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несоответствие 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Мероприятие по приведению в соответствие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Ответственный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реализации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Статус на 22.08.2025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884386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Предусмотрена возможность оставить обратную связь об услуге во всех точках ее предоставления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Утверждение Порядка сбора и анализа обратной связи от внешних и внутренних клиентов органов и структурных подразделений Администрации ЗАТО Северск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Негодина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Е.А.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01.07.2025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Проработка технической возможности размещения на официальном сайте Управления имущественных отношений опросника для оценки качества оказания муниципальной 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Кравцова И.В.   Фадеев А.А.          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01.07.2025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  <a:endParaRPr lang="ru-RU" sz="12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30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Разработка анкеты обратной связи для получателей муниципальной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Олейников А.В.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08.08.2025</a:t>
                      </a:r>
                      <a:endParaRPr lang="ru-RU" sz="1200" dirty="0" smtClean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932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Размещение на официальном сайте Управления имущественных отношений опросника для оценки качества оказания муниципальной услуги, размещение QR-кода со ссылкой на опросник в местах оказания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Олейников А.В.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Фадеев 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А.А.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15.08.2025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70261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Определены условия, при которых услуга проверяется на соответствие потребностям клиентов и при необходимости направляется на реинжиниринг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Определение ответственных лиц за качество оказания муниципальной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Порошина Е.А.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01.07.2025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20080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Утверждение приказом Управления имущественных отношений реестра межведомственных и внутриведомственных процессов</a:t>
                      </a: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Порошина Е.А.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01.07.2025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0040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Определение условий и порядка проведения проверки процесса оказания муниципальной услуги на соответствие потребностям клиентов</a:t>
                      </a: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Порошина Е.А.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20.09.2025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3926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7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24492" y="359695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ТЕКУЩЕЕ СОСТОЯНИЕ РЕАЛИЗАЦИИ Плана</a:t>
            </a:r>
            <a:endParaRPr lang="ru-RU" sz="2400" b="1" cap="all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4022673304"/>
              </p:ext>
            </p:extLst>
          </p:nvPr>
        </p:nvGraphicFramePr>
        <p:xfrm>
          <a:off x="2114196" y="821360"/>
          <a:ext cx="9742444" cy="5524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37750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24338" y="340236"/>
            <a:ext cx="8712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ОЖИДАЕМЫЙ РЕЗУЛЬТАТ</a:t>
            </a:r>
            <a:endParaRPr lang="ru-RU" sz="2400" b="1" cap="all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3123910920"/>
              </p:ext>
            </p:extLst>
          </p:nvPr>
        </p:nvGraphicFramePr>
        <p:xfrm>
          <a:off x="2114196" y="859089"/>
          <a:ext cx="9321775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69075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9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24338" y="340236"/>
            <a:ext cx="8712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ЗАКРЫТИЕ РЕЗУЛЬТАТА И ЗАВЕРШЕНИЕ ПРОЕКТА</a:t>
            </a:r>
            <a:endParaRPr lang="ru-RU" sz="2400" b="1" cap="all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/>
          <a:srcRect l="2160" t="23750" r="27556" b="24801"/>
          <a:stretch/>
        </p:blipFill>
        <p:spPr>
          <a:xfrm>
            <a:off x="6312023" y="3930851"/>
            <a:ext cx="5688633" cy="252248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/>
          <a:srcRect l="9799" t="8067" r="1516" b="4783"/>
          <a:stretch/>
        </p:blipFill>
        <p:spPr>
          <a:xfrm>
            <a:off x="6312023" y="801901"/>
            <a:ext cx="5616625" cy="31289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8"/>
          <a:srcRect l="30520" t="23760" r="26867" b="22197"/>
          <a:stretch/>
        </p:blipFill>
        <p:spPr>
          <a:xfrm>
            <a:off x="1703509" y="801901"/>
            <a:ext cx="4608512" cy="31289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9"/>
          <a:srcRect l="1570" t="18030" r="49410" b="18501"/>
          <a:stretch/>
        </p:blipFill>
        <p:spPr>
          <a:xfrm>
            <a:off x="1714191" y="3953691"/>
            <a:ext cx="4597829" cy="2499646"/>
          </a:xfrm>
          <a:prstGeom prst="rect">
            <a:avLst/>
          </a:prstGeom>
        </p:spPr>
      </p:pic>
      <p:grpSp>
        <p:nvGrpSpPr>
          <p:cNvPr id="30" name="Группа 29"/>
          <p:cNvGrpSpPr/>
          <p:nvPr/>
        </p:nvGrpSpPr>
        <p:grpSpPr>
          <a:xfrm rot="1479663">
            <a:off x="4250987" y="3046244"/>
            <a:ext cx="1950002" cy="974663"/>
            <a:chOff x="751399" y="980310"/>
            <a:chExt cx="1107199" cy="974663"/>
          </a:xfrm>
        </p:grpSpPr>
        <p:cxnSp>
          <p:nvCxnSpPr>
            <p:cNvPr id="31" name="Прямая соединительная линия 30"/>
            <p:cNvCxnSpPr/>
            <p:nvPr/>
          </p:nvCxnSpPr>
          <p:spPr>
            <a:xfrm>
              <a:off x="1703507" y="1160748"/>
              <a:ext cx="72013" cy="25202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rot="20120337" flipH="1">
              <a:off x="1721844" y="980310"/>
              <a:ext cx="136754" cy="40048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rot="20120337" flipH="1">
              <a:off x="751399" y="1954973"/>
              <a:ext cx="707186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39" name="Группа 38"/>
          <p:cNvGrpSpPr/>
          <p:nvPr/>
        </p:nvGrpSpPr>
        <p:grpSpPr>
          <a:xfrm rot="1479663">
            <a:off x="6613003" y="1460332"/>
            <a:ext cx="3281148" cy="1131057"/>
            <a:chOff x="-11161" y="1008444"/>
            <a:chExt cx="1863016" cy="1131057"/>
          </a:xfrm>
        </p:grpSpPr>
        <p:cxnSp>
          <p:nvCxnSpPr>
            <p:cNvPr id="40" name="Прямая соединительная линия 39"/>
            <p:cNvCxnSpPr/>
            <p:nvPr/>
          </p:nvCxnSpPr>
          <p:spPr>
            <a:xfrm>
              <a:off x="1703507" y="1160748"/>
              <a:ext cx="72013" cy="25202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rot="20120337" flipH="1">
              <a:off x="1725336" y="1008444"/>
              <a:ext cx="126519" cy="37494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rot="20120337" flipH="1">
              <a:off x="-11161" y="2139501"/>
              <a:ext cx="177590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45" name="Группа 44"/>
          <p:cNvGrpSpPr/>
          <p:nvPr/>
        </p:nvGrpSpPr>
        <p:grpSpPr>
          <a:xfrm rot="1479663">
            <a:off x="7762131" y="4721474"/>
            <a:ext cx="4382010" cy="1428300"/>
            <a:chOff x="-601700" y="900781"/>
            <a:chExt cx="2488079" cy="1428300"/>
          </a:xfrm>
        </p:grpSpPr>
        <p:cxnSp>
          <p:nvCxnSpPr>
            <p:cNvPr id="46" name="Прямая соединительная линия 45"/>
            <p:cNvCxnSpPr/>
            <p:nvPr/>
          </p:nvCxnSpPr>
          <p:spPr>
            <a:xfrm>
              <a:off x="1669962" y="1044174"/>
              <a:ext cx="72013" cy="25202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 rot="20120337" flipH="1">
              <a:off x="1692896" y="900781"/>
              <a:ext cx="128605" cy="36480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 rot="20120337" flipH="1">
              <a:off x="-601700" y="2329080"/>
              <a:ext cx="2488079" cy="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50" name="Группа 49"/>
          <p:cNvGrpSpPr/>
          <p:nvPr/>
        </p:nvGrpSpPr>
        <p:grpSpPr>
          <a:xfrm rot="1479663">
            <a:off x="5810762" y="3909513"/>
            <a:ext cx="671421" cy="723936"/>
            <a:chOff x="1496532" y="954857"/>
            <a:chExt cx="381229" cy="723936"/>
          </a:xfrm>
        </p:grpSpPr>
        <p:cxnSp>
          <p:nvCxnSpPr>
            <p:cNvPr id="51" name="Прямая соединительная линия 50"/>
            <p:cNvCxnSpPr/>
            <p:nvPr/>
          </p:nvCxnSpPr>
          <p:spPr>
            <a:xfrm>
              <a:off x="1703507" y="1160748"/>
              <a:ext cx="72013" cy="25202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 rot="20120337" flipH="1">
              <a:off x="1718685" y="954857"/>
              <a:ext cx="159076" cy="41855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 rot="20120337" flipH="1">
              <a:off x="1496532" y="1678793"/>
              <a:ext cx="328686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61705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ый треугольник 21"/>
          <p:cNvSpPr/>
          <p:nvPr/>
        </p:nvSpPr>
        <p:spPr>
          <a:xfrm rot="5400000">
            <a:off x="267072" y="-267072"/>
            <a:ext cx="6858000" cy="7392144"/>
          </a:xfrm>
          <a:prstGeom prst="rtTriangle">
            <a:avLst/>
          </a:prstGeom>
          <a:gradFill flip="none" rotWithShape="1">
            <a:gsLst>
              <a:gs pos="0">
                <a:srgbClr val="F9B400"/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ый треугольник 20"/>
          <p:cNvSpPr/>
          <p:nvPr/>
        </p:nvSpPr>
        <p:spPr>
          <a:xfrm rot="5400000">
            <a:off x="-540006" y="540005"/>
            <a:ext cx="6858001" cy="5777994"/>
          </a:xfrm>
          <a:prstGeom prst="rtTriangle">
            <a:avLst/>
          </a:prstGeom>
          <a:gradFill flip="none" rotWithShape="1">
            <a:gsLst>
              <a:gs pos="0">
                <a:srgbClr val="E74106"/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9633432" y="5085183"/>
            <a:ext cx="2558568" cy="1772815"/>
          </a:xfrm>
          <a:prstGeom prst="rect">
            <a:avLst/>
          </a:prstGeom>
        </p:spPr>
      </p:pic>
      <p:sp>
        <p:nvSpPr>
          <p:cNvPr id="20" name="Прямоугольный треугольник 19"/>
          <p:cNvSpPr/>
          <p:nvPr/>
        </p:nvSpPr>
        <p:spPr>
          <a:xfrm rot="5400000">
            <a:off x="-1209094" y="1209092"/>
            <a:ext cx="6858001" cy="4439818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-1892872" y="1892869"/>
            <a:ext cx="6857403" cy="3071667"/>
          </a:xfrm>
          <a:prstGeom prst="rtTriangle">
            <a:avLst/>
          </a:prstGeom>
          <a:solidFill>
            <a:srgbClr val="1837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5400000">
            <a:off x="-2577245" y="2577247"/>
            <a:ext cx="6858001" cy="170351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6415" y="560695"/>
            <a:ext cx="905985" cy="1104438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10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93084" y="2925569"/>
            <a:ext cx="755827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  <p:sp>
        <p:nvSpPr>
          <p:cNvPr id="3" name="AutoShape 2" descr="https://i.okcdn.ru/i?r=BDEGV1SoxFQVqRl8uRaxX9H1pEKcK7cU3iHi7I2eDGAHfngxupa5APZHBba1AQ66Z8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37597" t="24801" r="37597" b="31100"/>
          <a:stretch/>
        </p:blipFill>
        <p:spPr>
          <a:xfrm>
            <a:off x="4093084" y="3805577"/>
            <a:ext cx="2299737" cy="229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491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2381</TotalTime>
  <Words>1685</Words>
  <Application>Microsoft Office PowerPoint</Application>
  <PresentationFormat>Широкоэкранный</PresentationFormat>
  <Paragraphs>242</Paragraphs>
  <Slides>10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Poroshina</dc:creator>
  <cp:lastModifiedBy>Трапезников В.Ю.</cp:lastModifiedBy>
  <cp:revision>158</cp:revision>
  <cp:lastPrinted>2025-07-30T01:29:03Z</cp:lastPrinted>
  <dcterms:created xsi:type="dcterms:W3CDTF">2025-07-04T04:53:22Z</dcterms:created>
  <dcterms:modified xsi:type="dcterms:W3CDTF">2025-10-01T07:25:13Z</dcterms:modified>
</cp:coreProperties>
</file>