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sldIdLst>
    <p:sldId id="256" r:id="rId2"/>
    <p:sldId id="277" r:id="rId3"/>
    <p:sldId id="258" r:id="rId4"/>
    <p:sldId id="259" r:id="rId5"/>
    <p:sldId id="269" r:id="rId6"/>
    <p:sldId id="276" r:id="rId7"/>
    <p:sldId id="265" r:id="rId8"/>
    <p:sldId id="272" r:id="rId9"/>
  </p:sldIdLst>
  <p:sldSz cx="9144000" cy="5143500" type="screen16x9"/>
  <p:notesSz cx="9144000" cy="51435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2C00"/>
    <a:srgbClr val="339933"/>
    <a:srgbClr val="33CC33"/>
    <a:srgbClr val="254265"/>
    <a:srgbClr val="1A2E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45" d="100"/>
          <a:sy n="145" d="100"/>
        </p:scale>
        <p:origin x="624" y="12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60D1FE2-453D-4507-95F6-07BC1473F67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34F28C5-2439-44CA-8329-6BCA98C58E45}">
      <dgm:prSet/>
      <dgm:spPr>
        <a:solidFill>
          <a:srgbClr val="254265"/>
        </a:solidFill>
      </dgm:spPr>
      <dgm:t>
        <a:bodyPr/>
        <a:lstStyle/>
        <a:p>
          <a:r>
            <a:rPr lang="ru-RU" dirty="0" smtClean="0"/>
            <a:t>Избежание срыва сроков выполнения СМР</a:t>
          </a:r>
          <a:endParaRPr lang="ru-RU" dirty="0"/>
        </a:p>
      </dgm:t>
    </dgm:pt>
    <dgm:pt modelId="{8A1F120D-4352-4FA2-9C73-49506E14ABF6}" type="parTrans" cxnId="{04A5A450-43FE-4C7E-BD60-3E492AC4CA8F}">
      <dgm:prSet/>
      <dgm:spPr/>
      <dgm:t>
        <a:bodyPr/>
        <a:lstStyle/>
        <a:p>
          <a:endParaRPr lang="ru-RU"/>
        </a:p>
      </dgm:t>
    </dgm:pt>
    <dgm:pt modelId="{910798CC-D076-4E0A-81B4-16B9E73F814E}" type="sibTrans" cxnId="{04A5A450-43FE-4C7E-BD60-3E492AC4CA8F}">
      <dgm:prSet/>
      <dgm:spPr/>
      <dgm:t>
        <a:bodyPr/>
        <a:lstStyle/>
        <a:p>
          <a:endParaRPr lang="ru-RU"/>
        </a:p>
      </dgm:t>
    </dgm:pt>
    <dgm:pt modelId="{971177B9-8020-4C82-9014-D9720C6F52BB}" type="pres">
      <dgm:prSet presAssocID="{D60D1FE2-453D-4507-95F6-07BC1473F67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8316BCF-D212-40CB-83F3-94B27F8FC7D9}" type="pres">
      <dgm:prSet presAssocID="{934F28C5-2439-44CA-8329-6BCA98C58E4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A67BD28-F744-41DD-897A-C51242E9C532}" type="presOf" srcId="{934F28C5-2439-44CA-8329-6BCA98C58E45}" destId="{B8316BCF-D212-40CB-83F3-94B27F8FC7D9}" srcOrd="0" destOrd="0" presId="urn:microsoft.com/office/officeart/2005/8/layout/vList2"/>
    <dgm:cxn modelId="{04A5A450-43FE-4C7E-BD60-3E492AC4CA8F}" srcId="{D60D1FE2-453D-4507-95F6-07BC1473F674}" destId="{934F28C5-2439-44CA-8329-6BCA98C58E45}" srcOrd="0" destOrd="0" parTransId="{8A1F120D-4352-4FA2-9C73-49506E14ABF6}" sibTransId="{910798CC-D076-4E0A-81B4-16B9E73F814E}"/>
    <dgm:cxn modelId="{0B9D5060-5171-4BBC-AA2C-DDB0B957B75E}" type="presOf" srcId="{D60D1FE2-453D-4507-95F6-07BC1473F674}" destId="{971177B9-8020-4C82-9014-D9720C6F52BB}" srcOrd="0" destOrd="0" presId="urn:microsoft.com/office/officeart/2005/8/layout/vList2"/>
    <dgm:cxn modelId="{8DB1947A-CE15-49A3-BD5F-CB880DE848E4}" type="presParOf" srcId="{971177B9-8020-4C82-9014-D9720C6F52BB}" destId="{B8316BCF-D212-40CB-83F3-94B27F8FC7D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83E64BA-B593-4814-B775-030F4DF91694}" type="doc">
      <dgm:prSet loTypeId="urn:microsoft.com/office/officeart/2005/8/layout/vList3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1928693-1CE1-4F5D-9651-1AB3CA4F4C1F}">
      <dgm:prSet/>
      <dgm:spPr>
        <a:solidFill>
          <a:srgbClr val="254265"/>
        </a:solidFill>
      </dgm:spPr>
      <dgm:t>
        <a:bodyPr/>
        <a:lstStyle/>
        <a:p>
          <a:r>
            <a:rPr lang="ru-RU" b="1" dirty="0" smtClean="0"/>
            <a:t>Низкий уровень качества ПСД</a:t>
          </a:r>
          <a:endParaRPr lang="ru-RU" dirty="0"/>
        </a:p>
      </dgm:t>
    </dgm:pt>
    <dgm:pt modelId="{8F60BBF8-72D5-47A7-A582-E7BF83B9E8E8}" type="parTrans" cxnId="{62DA79CC-3A42-4074-BA6B-ABA841DA49F8}">
      <dgm:prSet/>
      <dgm:spPr/>
      <dgm:t>
        <a:bodyPr/>
        <a:lstStyle/>
        <a:p>
          <a:endParaRPr lang="ru-RU"/>
        </a:p>
      </dgm:t>
    </dgm:pt>
    <dgm:pt modelId="{87F8A2F5-94A8-43C4-953E-7FF949002043}" type="sibTrans" cxnId="{62DA79CC-3A42-4074-BA6B-ABA841DA49F8}">
      <dgm:prSet/>
      <dgm:spPr/>
      <dgm:t>
        <a:bodyPr/>
        <a:lstStyle/>
        <a:p>
          <a:endParaRPr lang="ru-RU"/>
        </a:p>
      </dgm:t>
    </dgm:pt>
    <dgm:pt modelId="{33A9F31A-B23C-4BC8-92DB-5032855039EE}" type="pres">
      <dgm:prSet presAssocID="{B83E64BA-B593-4814-B775-030F4DF91694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48C663F-7DE6-458D-89D9-FDAA33B9856A}" type="pres">
      <dgm:prSet presAssocID="{01928693-1CE1-4F5D-9651-1AB3CA4F4C1F}" presName="composite" presStyleCnt="0"/>
      <dgm:spPr/>
    </dgm:pt>
    <dgm:pt modelId="{763FD1C3-7D3D-4D48-A2CC-6E4250D3E41D}" type="pres">
      <dgm:prSet presAssocID="{01928693-1CE1-4F5D-9651-1AB3CA4F4C1F}" presName="imgShp" presStyleLbl="fgImgPlace1" presStyleIdx="0" presStyleCnt="1"/>
      <dgm:spPr>
        <a:solidFill>
          <a:schemeClr val="accent1">
            <a:lumMod val="20000"/>
            <a:lumOff val="80000"/>
          </a:schemeClr>
        </a:solidFill>
      </dgm:spPr>
    </dgm:pt>
    <dgm:pt modelId="{93D1A1DC-6EC5-484E-95EE-35A5E17E709A}" type="pres">
      <dgm:prSet presAssocID="{01928693-1CE1-4F5D-9651-1AB3CA4F4C1F}" presName="txShp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7DBB12E-7A55-431E-AA17-6DC7FB18F4AF}" type="presOf" srcId="{B83E64BA-B593-4814-B775-030F4DF91694}" destId="{33A9F31A-B23C-4BC8-92DB-5032855039EE}" srcOrd="0" destOrd="0" presId="urn:microsoft.com/office/officeart/2005/8/layout/vList3#1"/>
    <dgm:cxn modelId="{3FF656D9-7BBE-4F23-BA71-D0A6787C7C32}" type="presOf" srcId="{01928693-1CE1-4F5D-9651-1AB3CA4F4C1F}" destId="{93D1A1DC-6EC5-484E-95EE-35A5E17E709A}" srcOrd="0" destOrd="0" presId="urn:microsoft.com/office/officeart/2005/8/layout/vList3#1"/>
    <dgm:cxn modelId="{62DA79CC-3A42-4074-BA6B-ABA841DA49F8}" srcId="{B83E64BA-B593-4814-B775-030F4DF91694}" destId="{01928693-1CE1-4F5D-9651-1AB3CA4F4C1F}" srcOrd="0" destOrd="0" parTransId="{8F60BBF8-72D5-47A7-A582-E7BF83B9E8E8}" sibTransId="{87F8A2F5-94A8-43C4-953E-7FF949002043}"/>
    <dgm:cxn modelId="{9A47C9BF-D737-4077-89DD-60239B71FB8F}" type="presParOf" srcId="{33A9F31A-B23C-4BC8-92DB-5032855039EE}" destId="{B48C663F-7DE6-458D-89D9-FDAA33B9856A}" srcOrd="0" destOrd="0" presId="urn:microsoft.com/office/officeart/2005/8/layout/vList3#1"/>
    <dgm:cxn modelId="{09A5CA64-A26A-468F-A76E-CFC5751F5F9A}" type="presParOf" srcId="{B48C663F-7DE6-458D-89D9-FDAA33B9856A}" destId="{763FD1C3-7D3D-4D48-A2CC-6E4250D3E41D}" srcOrd="0" destOrd="0" presId="urn:microsoft.com/office/officeart/2005/8/layout/vList3#1"/>
    <dgm:cxn modelId="{37F82DEC-35BA-48F9-AEF3-A07EB969FACB}" type="presParOf" srcId="{B48C663F-7DE6-458D-89D9-FDAA33B9856A}" destId="{93D1A1DC-6EC5-484E-95EE-35A5E17E709A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14EF5F5-E2A0-4045-BD78-63678F9BFECB}" type="doc">
      <dgm:prSet loTypeId="urn:microsoft.com/office/officeart/2005/8/layout/vList3#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76F563E-A35A-415F-A4C2-0A8C12B12AAC}">
      <dgm:prSet/>
      <dgm:spPr>
        <a:solidFill>
          <a:srgbClr val="254265"/>
        </a:solidFill>
      </dgm:spPr>
      <dgm:t>
        <a:bodyPr/>
        <a:lstStyle/>
        <a:p>
          <a:r>
            <a:rPr lang="ru-RU" b="1" dirty="0" smtClean="0"/>
            <a:t>Длительные сроки по внесению изменений в ПСД</a:t>
          </a:r>
          <a:endParaRPr lang="ru-RU" dirty="0"/>
        </a:p>
      </dgm:t>
    </dgm:pt>
    <dgm:pt modelId="{B8DA11EB-0777-4016-929B-C7A646964C6D}" type="parTrans" cxnId="{4FD5CB2F-026F-4F1F-9475-93DD589ECA86}">
      <dgm:prSet/>
      <dgm:spPr/>
      <dgm:t>
        <a:bodyPr/>
        <a:lstStyle/>
        <a:p>
          <a:endParaRPr lang="ru-RU"/>
        </a:p>
      </dgm:t>
    </dgm:pt>
    <dgm:pt modelId="{F055D2CE-C101-4ADF-B5E3-0FDEEB9E5BC8}" type="sibTrans" cxnId="{4FD5CB2F-026F-4F1F-9475-93DD589ECA86}">
      <dgm:prSet/>
      <dgm:spPr/>
      <dgm:t>
        <a:bodyPr/>
        <a:lstStyle/>
        <a:p>
          <a:endParaRPr lang="ru-RU"/>
        </a:p>
      </dgm:t>
    </dgm:pt>
    <dgm:pt modelId="{5DA9802E-9DF9-453E-9DBB-4E1FA9269A52}" type="pres">
      <dgm:prSet presAssocID="{B14EF5F5-E2A0-4045-BD78-63678F9BFECB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638DF46-2388-45A3-940F-9C5785B524B2}" type="pres">
      <dgm:prSet presAssocID="{F76F563E-A35A-415F-A4C2-0A8C12B12AAC}" presName="composite" presStyleCnt="0"/>
      <dgm:spPr/>
    </dgm:pt>
    <dgm:pt modelId="{51C7D83E-1AFE-4CB7-94F9-B9A8EF86384F}" type="pres">
      <dgm:prSet presAssocID="{F76F563E-A35A-415F-A4C2-0A8C12B12AAC}" presName="imgShp" presStyleLbl="fgImgPlace1" presStyleIdx="0" presStyleCnt="1" custLinFactNeighborX="-48077"/>
      <dgm:spPr>
        <a:solidFill>
          <a:schemeClr val="accent1">
            <a:lumMod val="20000"/>
            <a:lumOff val="80000"/>
          </a:schemeClr>
        </a:solidFill>
      </dgm:spPr>
    </dgm:pt>
    <dgm:pt modelId="{E2A7D122-3A6D-45EF-B6D1-ED0614A34A74}" type="pres">
      <dgm:prSet presAssocID="{F76F563E-A35A-415F-A4C2-0A8C12B12AAC}" presName="txShp" presStyleLbl="node1" presStyleIdx="0" presStyleCnt="1" custScaleX="1175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9B5E796-5F6E-40B7-A636-E522C22843E4}" type="presOf" srcId="{B14EF5F5-E2A0-4045-BD78-63678F9BFECB}" destId="{5DA9802E-9DF9-453E-9DBB-4E1FA9269A52}" srcOrd="0" destOrd="0" presId="urn:microsoft.com/office/officeart/2005/8/layout/vList3#2"/>
    <dgm:cxn modelId="{4FD5CB2F-026F-4F1F-9475-93DD589ECA86}" srcId="{B14EF5F5-E2A0-4045-BD78-63678F9BFECB}" destId="{F76F563E-A35A-415F-A4C2-0A8C12B12AAC}" srcOrd="0" destOrd="0" parTransId="{B8DA11EB-0777-4016-929B-C7A646964C6D}" sibTransId="{F055D2CE-C101-4ADF-B5E3-0FDEEB9E5BC8}"/>
    <dgm:cxn modelId="{692A33BB-70E8-4969-BB1A-5B997079D239}" type="presOf" srcId="{F76F563E-A35A-415F-A4C2-0A8C12B12AAC}" destId="{E2A7D122-3A6D-45EF-B6D1-ED0614A34A74}" srcOrd="0" destOrd="0" presId="urn:microsoft.com/office/officeart/2005/8/layout/vList3#2"/>
    <dgm:cxn modelId="{56628A0D-4F57-41F8-8128-D06AD89F1FD0}" type="presParOf" srcId="{5DA9802E-9DF9-453E-9DBB-4E1FA9269A52}" destId="{F638DF46-2388-45A3-940F-9C5785B524B2}" srcOrd="0" destOrd="0" presId="urn:microsoft.com/office/officeart/2005/8/layout/vList3#2"/>
    <dgm:cxn modelId="{F4A28FB1-E201-484A-8D44-A0BEFCCEBB42}" type="presParOf" srcId="{F638DF46-2388-45A3-940F-9C5785B524B2}" destId="{51C7D83E-1AFE-4CB7-94F9-B9A8EF86384F}" srcOrd="0" destOrd="0" presId="urn:microsoft.com/office/officeart/2005/8/layout/vList3#2"/>
    <dgm:cxn modelId="{03C49ADB-0ACC-4A0C-83A0-8D50EC4B9D7C}" type="presParOf" srcId="{F638DF46-2388-45A3-940F-9C5785B524B2}" destId="{E2A7D122-3A6D-45EF-B6D1-ED0614A34A74}" srcOrd="1" destOrd="0" presId="urn:microsoft.com/office/officeart/2005/8/layout/vList3#2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C7C6750-927F-4A69-832F-ADF44F33651F}" type="doc">
      <dgm:prSet loTypeId="urn:microsoft.com/office/officeart/2005/8/layout/vList3#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62EBC38-2341-4A37-BAC9-A5B2EA7E2F99}">
      <dgm:prSet/>
      <dgm:spPr>
        <a:solidFill>
          <a:srgbClr val="254265"/>
        </a:solidFill>
      </dgm:spPr>
      <dgm:t>
        <a:bodyPr/>
        <a:lstStyle/>
        <a:p>
          <a:r>
            <a:rPr lang="ru-RU" b="1" dirty="0" smtClean="0"/>
            <a:t>Отказ проектировщика вносить изменения в ПСД</a:t>
          </a:r>
          <a:endParaRPr lang="ru-RU" dirty="0"/>
        </a:p>
      </dgm:t>
    </dgm:pt>
    <dgm:pt modelId="{5CAAB21A-CE60-4A32-A089-503C7F38B8CA}" type="parTrans" cxnId="{7FA98884-E991-470F-A592-2B26441FAC8A}">
      <dgm:prSet/>
      <dgm:spPr/>
      <dgm:t>
        <a:bodyPr/>
        <a:lstStyle/>
        <a:p>
          <a:endParaRPr lang="ru-RU"/>
        </a:p>
      </dgm:t>
    </dgm:pt>
    <dgm:pt modelId="{2B5E918C-F757-4F49-A79B-3B87222277C7}" type="sibTrans" cxnId="{7FA98884-E991-470F-A592-2B26441FAC8A}">
      <dgm:prSet/>
      <dgm:spPr/>
      <dgm:t>
        <a:bodyPr/>
        <a:lstStyle/>
        <a:p>
          <a:endParaRPr lang="ru-RU"/>
        </a:p>
      </dgm:t>
    </dgm:pt>
    <dgm:pt modelId="{C6C0BEE6-5C2F-4DF3-9235-C4FEB18BF6ED}" type="pres">
      <dgm:prSet presAssocID="{8C7C6750-927F-4A69-832F-ADF44F33651F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A9FC6D3-9619-4A1C-975B-0C0A57EAD4DD}" type="pres">
      <dgm:prSet presAssocID="{A62EBC38-2341-4A37-BAC9-A5B2EA7E2F99}" presName="composite" presStyleCnt="0"/>
      <dgm:spPr/>
    </dgm:pt>
    <dgm:pt modelId="{554DFB1B-A75F-42F2-B7D6-CE8D91EF6F70}" type="pres">
      <dgm:prSet presAssocID="{A62EBC38-2341-4A37-BAC9-A5B2EA7E2F99}" presName="imgShp" presStyleLbl="fgImgPlace1" presStyleIdx="0" presStyleCnt="1" custLinFactNeighborX="-11432" custLinFactNeighborY="5906"/>
      <dgm:spPr>
        <a:solidFill>
          <a:schemeClr val="accent1">
            <a:lumMod val="20000"/>
            <a:lumOff val="80000"/>
          </a:schemeClr>
        </a:solidFill>
      </dgm:spPr>
    </dgm:pt>
    <dgm:pt modelId="{49613704-CFEC-48B9-9385-F2759A02267A}" type="pres">
      <dgm:prSet presAssocID="{A62EBC38-2341-4A37-BAC9-A5B2EA7E2F99}" presName="txShp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FA98884-E991-470F-A592-2B26441FAC8A}" srcId="{8C7C6750-927F-4A69-832F-ADF44F33651F}" destId="{A62EBC38-2341-4A37-BAC9-A5B2EA7E2F99}" srcOrd="0" destOrd="0" parTransId="{5CAAB21A-CE60-4A32-A089-503C7F38B8CA}" sibTransId="{2B5E918C-F757-4F49-A79B-3B87222277C7}"/>
    <dgm:cxn modelId="{FBF91ADB-D060-4371-86E6-B6FA549D219D}" type="presOf" srcId="{A62EBC38-2341-4A37-BAC9-A5B2EA7E2F99}" destId="{49613704-CFEC-48B9-9385-F2759A02267A}" srcOrd="0" destOrd="0" presId="urn:microsoft.com/office/officeart/2005/8/layout/vList3#3"/>
    <dgm:cxn modelId="{BADF0925-2D80-437B-87BE-DB640F48A228}" type="presOf" srcId="{8C7C6750-927F-4A69-832F-ADF44F33651F}" destId="{C6C0BEE6-5C2F-4DF3-9235-C4FEB18BF6ED}" srcOrd="0" destOrd="0" presId="urn:microsoft.com/office/officeart/2005/8/layout/vList3#3"/>
    <dgm:cxn modelId="{16B72E55-2D0D-4577-9FA9-F7914DD7AD7F}" type="presParOf" srcId="{C6C0BEE6-5C2F-4DF3-9235-C4FEB18BF6ED}" destId="{5A9FC6D3-9619-4A1C-975B-0C0A57EAD4DD}" srcOrd="0" destOrd="0" presId="urn:microsoft.com/office/officeart/2005/8/layout/vList3#3"/>
    <dgm:cxn modelId="{28769AF7-B139-48D8-914F-9811102795DC}" type="presParOf" srcId="{5A9FC6D3-9619-4A1C-975B-0C0A57EAD4DD}" destId="{554DFB1B-A75F-42F2-B7D6-CE8D91EF6F70}" srcOrd="0" destOrd="0" presId="urn:microsoft.com/office/officeart/2005/8/layout/vList3#3"/>
    <dgm:cxn modelId="{CC5272C1-59AD-4DC8-81D5-9BECF9256880}" type="presParOf" srcId="{5A9FC6D3-9619-4A1C-975B-0C0A57EAD4DD}" destId="{49613704-CFEC-48B9-9385-F2759A02267A}" srcOrd="1" destOrd="0" presId="urn:microsoft.com/office/officeart/2005/8/layout/vList3#3"/>
  </dgm:cxnLst>
  <dgm:bg/>
  <dgm:whole/>
  <dgm:extLst>
    <a:ext uri="http://schemas.microsoft.com/office/drawing/2008/diagram">
      <dsp:dataModelExt xmlns:dsp="http://schemas.microsoft.com/office/drawing/2008/diagram" relId="rId2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EA04B6F-2E92-499C-8ABB-3C989CC934EC}" type="doc">
      <dgm:prSet loTypeId="urn:microsoft.com/office/officeart/2005/8/layout/vList3#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0FE8190-E38D-456E-BA06-019513AD6E1E}">
      <dgm:prSet/>
      <dgm:spPr>
        <a:solidFill>
          <a:srgbClr val="254265"/>
        </a:solidFill>
      </dgm:spPr>
      <dgm:t>
        <a:bodyPr/>
        <a:lstStyle/>
        <a:p>
          <a:r>
            <a:rPr lang="ru-RU" b="1" dirty="0" smtClean="0"/>
            <a:t>Срыв срока выполнения строительно-монтажных работ</a:t>
          </a:r>
          <a:endParaRPr lang="ru-RU" dirty="0"/>
        </a:p>
      </dgm:t>
    </dgm:pt>
    <dgm:pt modelId="{336A89CD-5C3E-4FFF-AC47-71F4548D1442}" type="parTrans" cxnId="{A35ABB8C-A2E9-48E6-AB82-60F5A0C46D3A}">
      <dgm:prSet/>
      <dgm:spPr/>
      <dgm:t>
        <a:bodyPr/>
        <a:lstStyle/>
        <a:p>
          <a:endParaRPr lang="ru-RU"/>
        </a:p>
      </dgm:t>
    </dgm:pt>
    <dgm:pt modelId="{0FC0BA9B-C535-4C81-BF93-69ABC93822F9}" type="sibTrans" cxnId="{A35ABB8C-A2E9-48E6-AB82-60F5A0C46D3A}">
      <dgm:prSet/>
      <dgm:spPr/>
      <dgm:t>
        <a:bodyPr/>
        <a:lstStyle/>
        <a:p>
          <a:endParaRPr lang="ru-RU"/>
        </a:p>
      </dgm:t>
    </dgm:pt>
    <dgm:pt modelId="{1DC29AEF-F5D9-4C3E-98C4-61EB989F12CF}" type="pres">
      <dgm:prSet presAssocID="{2EA04B6F-2E92-499C-8ABB-3C989CC934EC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4C05FB9-89AD-4907-AF5F-1687C949A74B}" type="pres">
      <dgm:prSet presAssocID="{90FE8190-E38D-456E-BA06-019513AD6E1E}" presName="composite" presStyleCnt="0"/>
      <dgm:spPr/>
    </dgm:pt>
    <dgm:pt modelId="{3621818F-80C6-429D-847C-4776ED272A94}" type="pres">
      <dgm:prSet presAssocID="{90FE8190-E38D-456E-BA06-019513AD6E1E}" presName="imgShp" presStyleLbl="fgImgPlace1" presStyleIdx="0" presStyleCnt="1" custLinFactNeighborX="-19710" custLinFactNeighborY="5952"/>
      <dgm:spPr>
        <a:solidFill>
          <a:schemeClr val="accent1">
            <a:lumMod val="20000"/>
            <a:lumOff val="80000"/>
          </a:schemeClr>
        </a:solidFill>
      </dgm:spPr>
    </dgm:pt>
    <dgm:pt modelId="{DBC68335-42A1-42D7-AC33-C25B07DFD383}" type="pres">
      <dgm:prSet presAssocID="{90FE8190-E38D-456E-BA06-019513AD6E1E}" presName="txShp" presStyleLbl="node1" presStyleIdx="0" presStyleCnt="1" custScaleX="111486" custLinFactNeighborX="2268" custLinFactNeighborY="13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CBAB54F-1007-4150-B948-DA210C1C5B5B}" type="presOf" srcId="{2EA04B6F-2E92-499C-8ABB-3C989CC934EC}" destId="{1DC29AEF-F5D9-4C3E-98C4-61EB989F12CF}" srcOrd="0" destOrd="0" presId="urn:microsoft.com/office/officeart/2005/8/layout/vList3#4"/>
    <dgm:cxn modelId="{A35ABB8C-A2E9-48E6-AB82-60F5A0C46D3A}" srcId="{2EA04B6F-2E92-499C-8ABB-3C989CC934EC}" destId="{90FE8190-E38D-456E-BA06-019513AD6E1E}" srcOrd="0" destOrd="0" parTransId="{336A89CD-5C3E-4FFF-AC47-71F4548D1442}" sibTransId="{0FC0BA9B-C535-4C81-BF93-69ABC93822F9}"/>
    <dgm:cxn modelId="{A089EA5C-A601-4668-85A4-BE701503EF2F}" type="presOf" srcId="{90FE8190-E38D-456E-BA06-019513AD6E1E}" destId="{DBC68335-42A1-42D7-AC33-C25B07DFD383}" srcOrd="0" destOrd="0" presId="urn:microsoft.com/office/officeart/2005/8/layout/vList3#4"/>
    <dgm:cxn modelId="{0D5325D9-9FD7-4C8B-8B73-1E2D8757D53A}" type="presParOf" srcId="{1DC29AEF-F5D9-4C3E-98C4-61EB989F12CF}" destId="{E4C05FB9-89AD-4907-AF5F-1687C949A74B}" srcOrd="0" destOrd="0" presId="urn:microsoft.com/office/officeart/2005/8/layout/vList3#4"/>
    <dgm:cxn modelId="{F8D4CE7C-397A-487D-9735-B825D4184B01}" type="presParOf" srcId="{E4C05FB9-89AD-4907-AF5F-1687C949A74B}" destId="{3621818F-80C6-429D-847C-4776ED272A94}" srcOrd="0" destOrd="0" presId="urn:microsoft.com/office/officeart/2005/8/layout/vList3#4"/>
    <dgm:cxn modelId="{5C4A1F44-F6B5-4D3B-A189-67E4493019A3}" type="presParOf" srcId="{E4C05FB9-89AD-4907-AF5F-1687C949A74B}" destId="{DBC68335-42A1-42D7-AC33-C25B07DFD383}" srcOrd="1" destOrd="0" presId="urn:microsoft.com/office/officeart/2005/8/layout/vList3#4"/>
  </dgm:cxnLst>
  <dgm:bg/>
  <dgm:whole/>
  <dgm:extLst>
    <a:ext uri="http://schemas.microsoft.com/office/drawing/2008/diagram">
      <dsp:dataModelExt xmlns:dsp="http://schemas.microsoft.com/office/drawing/2008/diagram" relId="rId3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F3E47ED-C014-4874-8A38-9B3158D3295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433EDD7-24E7-42F3-AE93-EEDE7C2DAE8F}">
      <dgm:prSet/>
      <dgm:spPr>
        <a:solidFill>
          <a:srgbClr val="254265"/>
        </a:solidFill>
      </dgm:spPr>
      <dgm:t>
        <a:bodyPr/>
        <a:lstStyle/>
        <a:p>
          <a:r>
            <a:rPr lang="ru-RU" dirty="0" smtClean="0"/>
            <a:t>Ускорение процесса внесения изменений в ПСД</a:t>
          </a:r>
          <a:endParaRPr lang="ru-RU" dirty="0"/>
        </a:p>
      </dgm:t>
    </dgm:pt>
    <dgm:pt modelId="{EB28ECCE-54A9-461A-BA53-9A94D80AC50B}" type="parTrans" cxnId="{82E9CAA9-7E20-4544-A5EE-40AAA21948BB}">
      <dgm:prSet/>
      <dgm:spPr/>
      <dgm:t>
        <a:bodyPr/>
        <a:lstStyle/>
        <a:p>
          <a:endParaRPr lang="ru-RU"/>
        </a:p>
      </dgm:t>
    </dgm:pt>
    <dgm:pt modelId="{46AF73D5-47FF-4B03-BBF9-E411F771E4D4}" type="sibTrans" cxnId="{82E9CAA9-7E20-4544-A5EE-40AAA21948BB}">
      <dgm:prSet/>
      <dgm:spPr/>
      <dgm:t>
        <a:bodyPr/>
        <a:lstStyle/>
        <a:p>
          <a:endParaRPr lang="ru-RU"/>
        </a:p>
      </dgm:t>
    </dgm:pt>
    <dgm:pt modelId="{9B873FC7-B2C6-4BBB-B977-DB3DCB6DF81E}" type="pres">
      <dgm:prSet presAssocID="{1F3E47ED-C014-4874-8A38-9B3158D3295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64908B4-4D12-4CF3-9205-14D6340534CD}" type="pres">
      <dgm:prSet presAssocID="{5433EDD7-24E7-42F3-AE93-EEDE7C2DAE8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6679063-0F6E-4C02-9268-730734834518}" type="presOf" srcId="{1F3E47ED-C014-4874-8A38-9B3158D32951}" destId="{9B873FC7-B2C6-4BBB-B977-DB3DCB6DF81E}" srcOrd="0" destOrd="0" presId="urn:microsoft.com/office/officeart/2005/8/layout/vList2"/>
    <dgm:cxn modelId="{82E9CAA9-7E20-4544-A5EE-40AAA21948BB}" srcId="{1F3E47ED-C014-4874-8A38-9B3158D32951}" destId="{5433EDD7-24E7-42F3-AE93-EEDE7C2DAE8F}" srcOrd="0" destOrd="0" parTransId="{EB28ECCE-54A9-461A-BA53-9A94D80AC50B}" sibTransId="{46AF73D5-47FF-4B03-BBF9-E411F771E4D4}"/>
    <dgm:cxn modelId="{BE515369-92E3-42F2-8EFC-C315D339A0FC}" type="presOf" srcId="{5433EDD7-24E7-42F3-AE93-EEDE7C2DAE8F}" destId="{064908B4-4D12-4CF3-9205-14D6340534CD}" srcOrd="0" destOrd="0" presId="urn:microsoft.com/office/officeart/2005/8/layout/vList2"/>
    <dgm:cxn modelId="{CCB7C89F-79DE-4542-AC87-7EE911A1719B}" type="presParOf" srcId="{9B873FC7-B2C6-4BBB-B977-DB3DCB6DF81E}" destId="{064908B4-4D12-4CF3-9205-14D6340534C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3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A31E447-66FD-4E92-9B2D-289A47717BB3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B83A601-36A7-495F-B639-073CBCBF75CA}">
      <dgm:prSet/>
      <dgm:spPr>
        <a:solidFill>
          <a:schemeClr val="bg1">
            <a:lumMod val="95000"/>
          </a:schemeClr>
        </a:solidFill>
      </dgm:spPr>
      <dgm:t>
        <a:bodyPr/>
        <a:lstStyle/>
        <a:p>
          <a:pPr algn="l"/>
          <a:r>
            <a:rPr lang="ru-RU" dirty="0" smtClean="0">
              <a:solidFill>
                <a:schemeClr val="tx1"/>
              </a:solidFill>
            </a:rPr>
            <a:t>1.  Сокращение времени внесения изменений в проектно-сметную документацию</a:t>
          </a:r>
          <a:endParaRPr lang="ru-RU" dirty="0">
            <a:solidFill>
              <a:schemeClr val="tx1"/>
            </a:solidFill>
          </a:endParaRPr>
        </a:p>
      </dgm:t>
    </dgm:pt>
    <dgm:pt modelId="{E67A517F-0D0A-4A41-ABB4-C88E64C93156}" type="sibTrans" cxnId="{55E4301C-41C2-4BB0-9AB8-4CC99DA0A37B}">
      <dgm:prSet/>
      <dgm:spPr/>
      <dgm:t>
        <a:bodyPr/>
        <a:lstStyle/>
        <a:p>
          <a:endParaRPr lang="ru-RU"/>
        </a:p>
      </dgm:t>
    </dgm:pt>
    <dgm:pt modelId="{C9A3AF31-337E-412D-8C4B-23E4E96BA697}" type="parTrans" cxnId="{55E4301C-41C2-4BB0-9AB8-4CC99DA0A37B}">
      <dgm:prSet/>
      <dgm:spPr/>
      <dgm:t>
        <a:bodyPr/>
        <a:lstStyle/>
        <a:p>
          <a:endParaRPr lang="ru-RU"/>
        </a:p>
      </dgm:t>
    </dgm:pt>
    <dgm:pt modelId="{9CF0AEDA-073C-48ED-8741-A28586C6E21D}" type="pres">
      <dgm:prSet presAssocID="{1A31E447-66FD-4E92-9B2D-289A47717BB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4E70F86-5E68-441C-8DD0-03F1EC7625C7}" type="pres">
      <dgm:prSet presAssocID="{9B83A601-36A7-495F-B639-073CBCBF75CA}" presName="linNode" presStyleCnt="0"/>
      <dgm:spPr/>
    </dgm:pt>
    <dgm:pt modelId="{C5EA4D0A-D6ED-466E-AC5D-35B785F7B8D4}" type="pres">
      <dgm:prSet presAssocID="{9B83A601-36A7-495F-B639-073CBCBF75CA}" presName="parentText" presStyleLbl="node1" presStyleIdx="0" presStyleCnt="1" custScaleX="255952" custLinFactNeighborX="-3869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86EB76A-2F18-4669-92D5-685881064778}" type="presOf" srcId="{9B83A601-36A7-495F-B639-073CBCBF75CA}" destId="{C5EA4D0A-D6ED-466E-AC5D-35B785F7B8D4}" srcOrd="0" destOrd="0" presId="urn:microsoft.com/office/officeart/2005/8/layout/vList5"/>
    <dgm:cxn modelId="{507A3F23-9C80-4A04-84BF-2A8FBC058E36}" type="presOf" srcId="{1A31E447-66FD-4E92-9B2D-289A47717BB3}" destId="{9CF0AEDA-073C-48ED-8741-A28586C6E21D}" srcOrd="0" destOrd="0" presId="urn:microsoft.com/office/officeart/2005/8/layout/vList5"/>
    <dgm:cxn modelId="{55E4301C-41C2-4BB0-9AB8-4CC99DA0A37B}" srcId="{1A31E447-66FD-4E92-9B2D-289A47717BB3}" destId="{9B83A601-36A7-495F-B639-073CBCBF75CA}" srcOrd="0" destOrd="0" parTransId="{C9A3AF31-337E-412D-8C4B-23E4E96BA697}" sibTransId="{E67A517F-0D0A-4A41-ABB4-C88E64C93156}"/>
    <dgm:cxn modelId="{B10CA67E-C3A4-489F-9C3C-FB1A63AF96CD}" type="presParOf" srcId="{9CF0AEDA-073C-48ED-8741-A28586C6E21D}" destId="{14E70F86-5E68-441C-8DD0-03F1EC7625C7}" srcOrd="0" destOrd="0" presId="urn:microsoft.com/office/officeart/2005/8/layout/vList5"/>
    <dgm:cxn modelId="{5C3301F5-F514-436D-A7FD-4A09C378DDF8}" type="presParOf" srcId="{14E70F86-5E68-441C-8DD0-03F1EC7625C7}" destId="{C5EA4D0A-D6ED-466E-AC5D-35B785F7B8D4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A33E5D2-6969-4F36-9A0C-20E30690C2B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09EC737-93BC-43E9-8FD0-FA62EAFF1BFE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ru-RU" sz="1400" dirty="0" smtClean="0">
              <a:solidFill>
                <a:schemeClr val="tx1"/>
              </a:solidFill>
            </a:rPr>
            <a:t>2. Сокращение количества возвратов ПСД на доработку</a:t>
          </a:r>
          <a:endParaRPr lang="ru-RU" sz="1400" dirty="0">
            <a:solidFill>
              <a:schemeClr val="tx1"/>
            </a:solidFill>
          </a:endParaRPr>
        </a:p>
      </dgm:t>
    </dgm:pt>
    <dgm:pt modelId="{2E45FA38-B47E-40DC-B21F-4AAD6B19FCCD}" type="parTrans" cxnId="{897C0CEE-6504-4FF6-910E-AD700D64A6F8}">
      <dgm:prSet/>
      <dgm:spPr/>
      <dgm:t>
        <a:bodyPr/>
        <a:lstStyle/>
        <a:p>
          <a:endParaRPr lang="ru-RU"/>
        </a:p>
      </dgm:t>
    </dgm:pt>
    <dgm:pt modelId="{2B3B6A1B-DAE3-430D-9979-E70270FB9D85}" type="sibTrans" cxnId="{897C0CEE-6504-4FF6-910E-AD700D64A6F8}">
      <dgm:prSet/>
      <dgm:spPr/>
      <dgm:t>
        <a:bodyPr/>
        <a:lstStyle/>
        <a:p>
          <a:endParaRPr lang="ru-RU"/>
        </a:p>
      </dgm:t>
    </dgm:pt>
    <dgm:pt modelId="{1B8A747D-09BC-4FA9-BEB9-216D8D8A3EA0}" type="pres">
      <dgm:prSet presAssocID="{BA33E5D2-6969-4F36-9A0C-20E30690C2B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62C6DEB-6B13-4AD4-9208-317B73AADDCA}" type="pres">
      <dgm:prSet presAssocID="{F09EC737-93BC-43E9-8FD0-FA62EAFF1BFE}" presName="parentText" presStyleLbl="node1" presStyleIdx="0" presStyleCnt="1" custScaleY="252952" custLinFactX="-13584" custLinFactY="-75648" custLinFactNeighborX="-10000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06BD245-052A-484E-9547-94008AD92101}" type="presOf" srcId="{BA33E5D2-6969-4F36-9A0C-20E30690C2BF}" destId="{1B8A747D-09BC-4FA9-BEB9-216D8D8A3EA0}" srcOrd="0" destOrd="0" presId="urn:microsoft.com/office/officeart/2005/8/layout/vList2"/>
    <dgm:cxn modelId="{897C0CEE-6504-4FF6-910E-AD700D64A6F8}" srcId="{BA33E5D2-6969-4F36-9A0C-20E30690C2BF}" destId="{F09EC737-93BC-43E9-8FD0-FA62EAFF1BFE}" srcOrd="0" destOrd="0" parTransId="{2E45FA38-B47E-40DC-B21F-4AAD6B19FCCD}" sibTransId="{2B3B6A1B-DAE3-430D-9979-E70270FB9D85}"/>
    <dgm:cxn modelId="{5E894839-1B89-4BFD-88C1-F4230C852C19}" type="presOf" srcId="{F09EC737-93BC-43E9-8FD0-FA62EAFF1BFE}" destId="{C62C6DEB-6B13-4AD4-9208-317B73AADDCA}" srcOrd="0" destOrd="0" presId="urn:microsoft.com/office/officeart/2005/8/layout/vList2"/>
    <dgm:cxn modelId="{C357D470-36B1-41B0-B504-5C2B5BB18DE5}" type="presParOf" srcId="{1B8A747D-09BC-4FA9-BEB9-216D8D8A3EA0}" destId="{C62C6DEB-6B13-4AD4-9208-317B73AADDC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316BCF-D212-40CB-83F3-94B27F8FC7D9}">
      <dsp:nvSpPr>
        <dsp:cNvPr id="0" name=""/>
        <dsp:cNvSpPr/>
      </dsp:nvSpPr>
      <dsp:spPr>
        <a:xfrm>
          <a:off x="0" y="88339"/>
          <a:ext cx="3375660" cy="311805"/>
        </a:xfrm>
        <a:prstGeom prst="roundRect">
          <a:avLst/>
        </a:prstGeom>
        <a:solidFill>
          <a:srgbClr val="25426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Избежание срыва сроков выполнения СМР</a:t>
          </a:r>
          <a:endParaRPr lang="ru-RU" sz="1300" kern="1200" dirty="0"/>
        </a:p>
      </dsp:txBody>
      <dsp:txXfrm>
        <a:off x="15221" y="103560"/>
        <a:ext cx="3345218" cy="28136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D1A1DC-6EC5-484E-95EE-35A5E17E709A}">
      <dsp:nvSpPr>
        <dsp:cNvPr id="0" name=""/>
        <dsp:cNvSpPr/>
      </dsp:nvSpPr>
      <dsp:spPr>
        <a:xfrm rot="10800000">
          <a:off x="643613" y="0"/>
          <a:ext cx="2210576" cy="347257"/>
        </a:xfrm>
        <a:prstGeom prst="homePlate">
          <a:avLst/>
        </a:prstGeom>
        <a:solidFill>
          <a:srgbClr val="25426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3131" tIns="41910" rIns="78232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/>
            <a:t>Низкий уровень качества ПСД</a:t>
          </a:r>
          <a:endParaRPr lang="ru-RU" sz="1100" kern="1200" dirty="0"/>
        </a:p>
      </dsp:txBody>
      <dsp:txXfrm rot="10800000">
        <a:off x="730427" y="0"/>
        <a:ext cx="2123762" cy="347257"/>
      </dsp:txXfrm>
    </dsp:sp>
    <dsp:sp modelId="{763FD1C3-7D3D-4D48-A2CC-6E4250D3E41D}">
      <dsp:nvSpPr>
        <dsp:cNvPr id="0" name=""/>
        <dsp:cNvSpPr/>
      </dsp:nvSpPr>
      <dsp:spPr>
        <a:xfrm>
          <a:off x="469985" y="0"/>
          <a:ext cx="347257" cy="347257"/>
        </a:xfrm>
        <a:prstGeom prst="ellipse">
          <a:avLst/>
        </a:prstGeom>
        <a:solidFill>
          <a:schemeClr val="accent1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A7D122-3A6D-45EF-B6D1-ED0614A34A74}">
      <dsp:nvSpPr>
        <dsp:cNvPr id="0" name=""/>
        <dsp:cNvSpPr/>
      </dsp:nvSpPr>
      <dsp:spPr>
        <a:xfrm rot="10800000">
          <a:off x="314557" y="0"/>
          <a:ext cx="2162226" cy="376385"/>
        </a:xfrm>
        <a:prstGeom prst="homePlate">
          <a:avLst/>
        </a:prstGeom>
        <a:solidFill>
          <a:srgbClr val="25426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975" tIns="38100" rIns="7112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Длительные сроки по внесению изменений в ПСД</a:t>
          </a:r>
          <a:endParaRPr lang="ru-RU" sz="1000" kern="1200" dirty="0"/>
        </a:p>
      </dsp:txBody>
      <dsp:txXfrm rot="10800000">
        <a:off x="408653" y="0"/>
        <a:ext cx="2068130" cy="376385"/>
      </dsp:txXfrm>
    </dsp:sp>
    <dsp:sp modelId="{51C7D83E-1AFE-4CB7-94F9-B9A8EF86384F}">
      <dsp:nvSpPr>
        <dsp:cNvPr id="0" name=""/>
        <dsp:cNvSpPr/>
      </dsp:nvSpPr>
      <dsp:spPr>
        <a:xfrm>
          <a:off x="107186" y="0"/>
          <a:ext cx="376385" cy="376385"/>
        </a:xfrm>
        <a:prstGeom prst="ellipse">
          <a:avLst/>
        </a:prstGeom>
        <a:solidFill>
          <a:schemeClr val="accent1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613704-CFEC-48B9-9385-F2759A02267A}">
      <dsp:nvSpPr>
        <dsp:cNvPr id="0" name=""/>
        <dsp:cNvSpPr/>
      </dsp:nvSpPr>
      <dsp:spPr>
        <a:xfrm rot="10800000">
          <a:off x="631285" y="0"/>
          <a:ext cx="2128266" cy="380873"/>
        </a:xfrm>
        <a:prstGeom prst="homePlate">
          <a:avLst/>
        </a:prstGeom>
        <a:solidFill>
          <a:srgbClr val="25426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954" tIns="38100" rIns="7112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Отказ проектировщика вносить изменения в ПСД</a:t>
          </a:r>
          <a:endParaRPr lang="ru-RU" sz="1000" kern="1200" dirty="0"/>
        </a:p>
      </dsp:txBody>
      <dsp:txXfrm rot="10800000">
        <a:off x="726503" y="0"/>
        <a:ext cx="2033048" cy="380873"/>
      </dsp:txXfrm>
    </dsp:sp>
    <dsp:sp modelId="{554DFB1B-A75F-42F2-B7D6-CE8D91EF6F70}">
      <dsp:nvSpPr>
        <dsp:cNvPr id="0" name=""/>
        <dsp:cNvSpPr/>
      </dsp:nvSpPr>
      <dsp:spPr>
        <a:xfrm>
          <a:off x="397307" y="0"/>
          <a:ext cx="380873" cy="380873"/>
        </a:xfrm>
        <a:prstGeom prst="ellipse">
          <a:avLst/>
        </a:prstGeom>
        <a:solidFill>
          <a:schemeClr val="accent1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C68335-42A1-42D7-AC33-C25B07DFD383}">
      <dsp:nvSpPr>
        <dsp:cNvPr id="0" name=""/>
        <dsp:cNvSpPr/>
      </dsp:nvSpPr>
      <dsp:spPr>
        <a:xfrm rot="10800000">
          <a:off x="468309" y="0"/>
          <a:ext cx="2203238" cy="383823"/>
        </a:xfrm>
        <a:prstGeom prst="homePlate">
          <a:avLst/>
        </a:prstGeom>
        <a:solidFill>
          <a:srgbClr val="25426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9255" tIns="38100" rIns="7112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Срыв срока выполнения строительно-монтажных работ</a:t>
          </a:r>
          <a:endParaRPr lang="ru-RU" sz="1000" kern="1200" dirty="0"/>
        </a:p>
      </dsp:txBody>
      <dsp:txXfrm rot="10800000">
        <a:off x="564265" y="0"/>
        <a:ext cx="2107282" cy="383823"/>
      </dsp:txXfrm>
    </dsp:sp>
    <dsp:sp modelId="{3621818F-80C6-429D-847C-4776ED272A94}">
      <dsp:nvSpPr>
        <dsp:cNvPr id="0" name=""/>
        <dsp:cNvSpPr/>
      </dsp:nvSpPr>
      <dsp:spPr>
        <a:xfrm>
          <a:off x="269421" y="0"/>
          <a:ext cx="383823" cy="383823"/>
        </a:xfrm>
        <a:prstGeom prst="ellipse">
          <a:avLst/>
        </a:prstGeom>
        <a:solidFill>
          <a:schemeClr val="accent1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4908B4-4D12-4CF3-9205-14D6340534CD}">
      <dsp:nvSpPr>
        <dsp:cNvPr id="0" name=""/>
        <dsp:cNvSpPr/>
      </dsp:nvSpPr>
      <dsp:spPr>
        <a:xfrm>
          <a:off x="0" y="7239"/>
          <a:ext cx="3458210" cy="517140"/>
        </a:xfrm>
        <a:prstGeom prst="roundRect">
          <a:avLst/>
        </a:prstGeom>
        <a:solidFill>
          <a:srgbClr val="25426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Ускорение процесса внесения изменений в ПСД</a:t>
          </a:r>
          <a:endParaRPr lang="ru-RU" sz="1300" kern="1200" dirty="0"/>
        </a:p>
      </dsp:txBody>
      <dsp:txXfrm>
        <a:off x="25245" y="32484"/>
        <a:ext cx="3407720" cy="46665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#2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#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#4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287AB8-7168-4844-B933-2B30F3E087D9}" type="datetimeFigureOut">
              <a:rPr lang="ru-RU" smtClean="0"/>
              <a:pPr/>
              <a:t>24.11.2025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385763"/>
            <a:ext cx="3429000" cy="19288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2443163"/>
            <a:ext cx="7315200" cy="2314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4884738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80013" y="4884738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6569E2-BAA5-44E8-97B7-6FDAD7C209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63459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1594485"/>
            <a:ext cx="7772400" cy="10801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55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2880360"/>
            <a:ext cx="6400800" cy="12858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11/24/2025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55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11/24/2025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55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11/24/2025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55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11/24/2025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11/24/2025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06932" y="367741"/>
            <a:ext cx="4830013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55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44702" y="1120622"/>
            <a:ext cx="4564380" cy="22675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4783455"/>
            <a:ext cx="292608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11/24/2025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diagramLayout" Target="../diagrams/layout2.xml"/><Relationship Id="rId18" Type="http://schemas.openxmlformats.org/officeDocument/2006/relationships/diagramLayout" Target="../diagrams/layout3.xml"/><Relationship Id="rId26" Type="http://schemas.microsoft.com/office/2007/relationships/diagramDrawing" Target="../diagrams/drawing4.xml"/><Relationship Id="rId3" Type="http://schemas.openxmlformats.org/officeDocument/2006/relationships/diagramData" Target="../diagrams/data1.xml"/><Relationship Id="rId21" Type="http://schemas.microsoft.com/office/2007/relationships/diagramDrawing" Target="../diagrams/drawing3.xml"/><Relationship Id="rId34" Type="http://schemas.openxmlformats.org/officeDocument/2006/relationships/diagramQuickStyle" Target="../diagrams/quickStyle6.xml"/><Relationship Id="rId7" Type="http://schemas.microsoft.com/office/2007/relationships/diagramDrawing" Target="../diagrams/drawing1.xml"/><Relationship Id="rId12" Type="http://schemas.openxmlformats.org/officeDocument/2006/relationships/diagramData" Target="../diagrams/data2.xml"/><Relationship Id="rId17" Type="http://schemas.openxmlformats.org/officeDocument/2006/relationships/diagramData" Target="../diagrams/data3.xml"/><Relationship Id="rId25" Type="http://schemas.openxmlformats.org/officeDocument/2006/relationships/diagramColors" Target="../diagrams/colors4.xml"/><Relationship Id="rId33" Type="http://schemas.openxmlformats.org/officeDocument/2006/relationships/diagramLayout" Target="../diagrams/layout6.xml"/><Relationship Id="rId2" Type="http://schemas.openxmlformats.org/officeDocument/2006/relationships/image" Target="../media/image9.jpeg"/><Relationship Id="rId16" Type="http://schemas.microsoft.com/office/2007/relationships/diagramDrawing" Target="../diagrams/drawing2.xml"/><Relationship Id="rId20" Type="http://schemas.openxmlformats.org/officeDocument/2006/relationships/diagramColors" Target="../diagrams/colors3.xml"/><Relationship Id="rId29" Type="http://schemas.openxmlformats.org/officeDocument/2006/relationships/diagramQuickStyle" Target="../diagrams/quickStyl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6.jpeg"/><Relationship Id="rId24" Type="http://schemas.openxmlformats.org/officeDocument/2006/relationships/diagramQuickStyle" Target="../diagrams/quickStyle4.xml"/><Relationship Id="rId32" Type="http://schemas.openxmlformats.org/officeDocument/2006/relationships/diagramData" Target="../diagrams/data6.xml"/><Relationship Id="rId37" Type="http://schemas.openxmlformats.org/officeDocument/2006/relationships/image" Target="../media/image10.png"/><Relationship Id="rId5" Type="http://schemas.openxmlformats.org/officeDocument/2006/relationships/diagramQuickStyle" Target="../diagrams/quickStyle1.xml"/><Relationship Id="rId15" Type="http://schemas.openxmlformats.org/officeDocument/2006/relationships/diagramColors" Target="../diagrams/colors2.xml"/><Relationship Id="rId23" Type="http://schemas.openxmlformats.org/officeDocument/2006/relationships/diagramLayout" Target="../diagrams/layout4.xml"/><Relationship Id="rId28" Type="http://schemas.openxmlformats.org/officeDocument/2006/relationships/diagramLayout" Target="../diagrams/layout5.xml"/><Relationship Id="rId36" Type="http://schemas.microsoft.com/office/2007/relationships/diagramDrawing" Target="../diagrams/drawing6.xml"/><Relationship Id="rId10" Type="http://schemas.openxmlformats.org/officeDocument/2006/relationships/image" Target="../media/image5.png"/><Relationship Id="rId19" Type="http://schemas.openxmlformats.org/officeDocument/2006/relationships/diagramQuickStyle" Target="../diagrams/quickStyle3.xml"/><Relationship Id="rId31" Type="http://schemas.microsoft.com/office/2007/relationships/diagramDrawing" Target="../diagrams/drawing5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4.png"/><Relationship Id="rId14" Type="http://schemas.openxmlformats.org/officeDocument/2006/relationships/diagramQuickStyle" Target="../diagrams/quickStyle2.xml"/><Relationship Id="rId22" Type="http://schemas.openxmlformats.org/officeDocument/2006/relationships/diagramData" Target="../diagrams/data4.xml"/><Relationship Id="rId27" Type="http://schemas.openxmlformats.org/officeDocument/2006/relationships/diagramData" Target="../diagrams/data5.xml"/><Relationship Id="rId30" Type="http://schemas.openxmlformats.org/officeDocument/2006/relationships/diagramColors" Target="../diagrams/colors5.xml"/><Relationship Id="rId35" Type="http://schemas.openxmlformats.org/officeDocument/2006/relationships/diagramColors" Target="../diagrams/colors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18" Type="http://schemas.openxmlformats.org/officeDocument/2006/relationships/image" Target="../media/image24.png"/><Relationship Id="rId3" Type="http://schemas.openxmlformats.org/officeDocument/2006/relationships/image" Target="../media/image12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17" Type="http://schemas.openxmlformats.org/officeDocument/2006/relationships/image" Target="../media/image23.png"/><Relationship Id="rId2" Type="http://schemas.openxmlformats.org/officeDocument/2006/relationships/image" Target="../media/image11.png"/><Relationship Id="rId16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7.png"/><Relationship Id="rId5" Type="http://schemas.openxmlformats.org/officeDocument/2006/relationships/image" Target="../media/image5.png"/><Relationship Id="rId15" Type="http://schemas.openxmlformats.org/officeDocument/2006/relationships/image" Target="../media/image21.png"/><Relationship Id="rId10" Type="http://schemas.openxmlformats.org/officeDocument/2006/relationships/image" Target="../media/image16.png"/><Relationship Id="rId4" Type="http://schemas.openxmlformats.org/officeDocument/2006/relationships/image" Target="../media/image4.png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1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27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4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12.png"/><Relationship Id="rId16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6.jpeg"/><Relationship Id="rId15" Type="http://schemas.openxmlformats.org/officeDocument/2006/relationships/image" Target="../media/image23.png"/><Relationship Id="rId10" Type="http://schemas.openxmlformats.org/officeDocument/2006/relationships/image" Target="../media/image17.png"/><Relationship Id="rId4" Type="http://schemas.openxmlformats.org/officeDocument/2006/relationships/image" Target="../media/image5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jpeg"/><Relationship Id="rId5" Type="http://schemas.openxmlformats.org/officeDocument/2006/relationships/image" Target="../media/image29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3.jpeg"/><Relationship Id="rId18" Type="http://schemas.microsoft.com/office/2007/relationships/diagramDrawing" Target="../diagrams/drawing8.xml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12" Type="http://schemas.openxmlformats.org/officeDocument/2006/relationships/image" Target="../media/image10.png"/><Relationship Id="rId17" Type="http://schemas.openxmlformats.org/officeDocument/2006/relationships/diagramColors" Target="../diagrams/colors8.xml"/><Relationship Id="rId2" Type="http://schemas.openxmlformats.org/officeDocument/2006/relationships/image" Target="../media/image30.png"/><Relationship Id="rId16" Type="http://schemas.openxmlformats.org/officeDocument/2006/relationships/diagramQuickStyle" Target="../diagrams/quickStyl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11" Type="http://schemas.openxmlformats.org/officeDocument/2006/relationships/image" Target="../media/image6.jpeg"/><Relationship Id="rId5" Type="http://schemas.openxmlformats.org/officeDocument/2006/relationships/diagramQuickStyle" Target="../diagrams/quickStyle7.xml"/><Relationship Id="rId15" Type="http://schemas.openxmlformats.org/officeDocument/2006/relationships/diagramLayout" Target="../diagrams/layout8.xml"/><Relationship Id="rId10" Type="http://schemas.openxmlformats.org/officeDocument/2006/relationships/image" Target="../media/image32.png"/><Relationship Id="rId4" Type="http://schemas.openxmlformats.org/officeDocument/2006/relationships/diagramLayout" Target="../diagrams/layout7.xml"/><Relationship Id="rId9" Type="http://schemas.openxmlformats.org/officeDocument/2006/relationships/image" Target="../media/image4.png"/><Relationship Id="rId14" Type="http://schemas.openxmlformats.org/officeDocument/2006/relationships/diagramData" Target="../diagrams/data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8597" y="1433311"/>
            <a:ext cx="5425403" cy="3710189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4" name="object 4"/>
          <p:cNvSpPr txBox="1"/>
          <p:nvPr/>
        </p:nvSpPr>
        <p:spPr>
          <a:xfrm>
            <a:off x="817767" y="3638550"/>
            <a:ext cx="4276725" cy="1243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10" dirty="0">
                <a:latin typeface="Cambria"/>
                <a:cs typeface="Cambria"/>
              </a:rPr>
              <a:t>Докладчик</a:t>
            </a:r>
            <a:r>
              <a:rPr sz="2000" b="1" spc="-10" dirty="0">
                <a:latin typeface="Tahoma"/>
                <a:cs typeface="Tahoma"/>
              </a:rPr>
              <a:t>:</a:t>
            </a:r>
            <a:endParaRPr sz="2000" dirty="0">
              <a:latin typeface="Tahoma"/>
              <a:cs typeface="Tahoma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sz="2000" b="1" dirty="0">
                <a:latin typeface="Cambria"/>
                <a:cs typeface="Cambria"/>
              </a:rPr>
              <a:t>Начальник</a:t>
            </a:r>
            <a:r>
              <a:rPr sz="2000" b="1" spc="-15" dirty="0">
                <a:latin typeface="Cambria"/>
                <a:cs typeface="Cambria"/>
              </a:rPr>
              <a:t> </a:t>
            </a:r>
            <a:r>
              <a:rPr lang="ru-RU" sz="2000" b="1" dirty="0" smtClean="0">
                <a:latin typeface="Cambria"/>
                <a:cs typeface="Cambria"/>
              </a:rPr>
              <a:t>Управления</a:t>
            </a:r>
            <a:r>
              <a:rPr sz="2000" b="1" spc="-80" dirty="0" smtClean="0">
                <a:latin typeface="Cambria"/>
                <a:cs typeface="Cambria"/>
              </a:rPr>
              <a:t> </a:t>
            </a:r>
            <a:r>
              <a:rPr lang="ru-RU" sz="2000" b="1" spc="-10" dirty="0" smtClean="0">
                <a:latin typeface="Cambria"/>
                <a:cs typeface="Cambria"/>
              </a:rPr>
              <a:t>капитального строительства</a:t>
            </a:r>
            <a:r>
              <a:rPr sz="2000" b="1" spc="-10" dirty="0" smtClean="0">
                <a:latin typeface="Tahoma"/>
                <a:cs typeface="Tahoma"/>
              </a:rPr>
              <a:t>:</a:t>
            </a:r>
            <a:endParaRPr sz="2000" dirty="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000" b="1" dirty="0">
                <a:latin typeface="Cambria"/>
                <a:cs typeface="Cambria"/>
              </a:rPr>
              <a:t>Шипунов</a:t>
            </a:r>
            <a:r>
              <a:rPr sz="2000" b="1" spc="-50" dirty="0">
                <a:latin typeface="Cambria"/>
                <a:cs typeface="Cambria"/>
              </a:rPr>
              <a:t> </a:t>
            </a:r>
            <a:r>
              <a:rPr sz="2000" b="1" dirty="0">
                <a:latin typeface="Cambria"/>
                <a:cs typeface="Cambria"/>
              </a:rPr>
              <a:t>Павел </a:t>
            </a:r>
            <a:r>
              <a:rPr sz="2000" b="1" spc="-10" dirty="0">
                <a:latin typeface="Cambria"/>
                <a:cs typeface="Cambria"/>
              </a:rPr>
              <a:t>Александрович</a:t>
            </a:r>
            <a:endParaRPr sz="2000" dirty="0">
              <a:latin typeface="Cambria"/>
              <a:cs typeface="Cambria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447800" y="514350"/>
            <a:ext cx="6781800" cy="148886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90"/>
              </a:spcBef>
            </a:pPr>
            <a:r>
              <a:rPr lang="ru-RU" sz="2400" dirty="0" smtClean="0">
                <a:latin typeface="Cambria" pitchFamily="18" charset="0"/>
                <a:cs typeface="Arial" panose="020B0604020202020204" pitchFamily="34" charset="0"/>
              </a:rPr>
              <a:t>Оптимизация процесса внесения изменений в разработанную проектно-сметную документацию во время выполнения строительно-монтажных работ</a:t>
            </a:r>
            <a:endParaRPr sz="2400" dirty="0">
              <a:latin typeface="Cambria" pitchFamily="18" charset="0"/>
              <a:cs typeface="Cambria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4864" y="96011"/>
            <a:ext cx="178435" cy="4942840"/>
          </a:xfrm>
          <a:custGeom>
            <a:avLst/>
            <a:gdLst/>
            <a:ahLst/>
            <a:cxnLst/>
            <a:rect l="l" t="t" r="r" b="b"/>
            <a:pathLst>
              <a:path w="178435" h="4942840">
                <a:moveTo>
                  <a:pt x="178308" y="0"/>
                </a:moveTo>
                <a:lnTo>
                  <a:pt x="0" y="0"/>
                </a:lnTo>
                <a:lnTo>
                  <a:pt x="0" y="4942332"/>
                </a:lnTo>
                <a:lnTo>
                  <a:pt x="178308" y="4942332"/>
                </a:lnTo>
                <a:lnTo>
                  <a:pt x="17830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2" name="object 12"/>
          <p:cNvGrpSpPr/>
          <p:nvPr/>
        </p:nvGrpSpPr>
        <p:grpSpPr>
          <a:xfrm>
            <a:off x="-26194" y="16669"/>
            <a:ext cx="5512594" cy="5180839"/>
            <a:chOff x="0" y="0"/>
            <a:chExt cx="5792724" cy="5143500"/>
          </a:xfrm>
        </p:grpSpPr>
        <p:pic>
          <p:nvPicPr>
            <p:cNvPr id="13" name="object 1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8871" y="96011"/>
              <a:ext cx="498347" cy="4928616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33172" y="713231"/>
              <a:ext cx="384047" cy="493775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680" y="4503420"/>
              <a:ext cx="614108" cy="534922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37743" y="178307"/>
              <a:ext cx="379475" cy="411479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0" y="0"/>
              <a:ext cx="5792724" cy="514350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0001" t="15925" r="9999" b="5556"/>
          <a:stretch/>
        </p:blipFill>
        <p:spPr>
          <a:xfrm>
            <a:off x="228600" y="209550"/>
            <a:ext cx="8691113" cy="4798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7239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Рисунок 4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723" y="178306"/>
            <a:ext cx="6652737" cy="4755643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glow rad="127000">
              <a:schemeClr val="bg1">
                <a:lumMod val="85000"/>
              </a:schemeClr>
            </a:glow>
            <a:softEdge rad="596900"/>
          </a:effectLst>
        </p:spPr>
      </p:pic>
      <p:graphicFrame>
        <p:nvGraphicFramePr>
          <p:cNvPr id="52" name="Схема 51"/>
          <p:cNvGraphicFramePr/>
          <p:nvPr>
            <p:extLst>
              <p:ext uri="{D42A27DB-BD31-4B8C-83A1-F6EECF244321}">
                <p14:modId xmlns:p14="http://schemas.microsoft.com/office/powerpoint/2010/main" val="2604304035"/>
              </p:ext>
            </p:extLst>
          </p:nvPr>
        </p:nvGraphicFramePr>
        <p:xfrm>
          <a:off x="5257800" y="1215122"/>
          <a:ext cx="3375660" cy="4884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7" name="object 7"/>
          <p:cNvGrpSpPr/>
          <p:nvPr/>
        </p:nvGrpSpPr>
        <p:grpSpPr>
          <a:xfrm>
            <a:off x="7680" y="96011"/>
            <a:ext cx="614108" cy="4942840"/>
            <a:chOff x="7680" y="96011"/>
            <a:chExt cx="614108" cy="4942840"/>
          </a:xfrm>
        </p:grpSpPr>
        <p:pic>
          <p:nvPicPr>
            <p:cNvPr id="8" name="object 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8871" y="96011"/>
              <a:ext cx="498347" cy="4928616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54863" y="96011"/>
              <a:ext cx="178435" cy="4942840"/>
            </a:xfrm>
            <a:custGeom>
              <a:avLst/>
              <a:gdLst/>
              <a:ahLst/>
              <a:cxnLst/>
              <a:rect l="l" t="t" r="r" b="b"/>
              <a:pathLst>
                <a:path w="178435" h="4942840">
                  <a:moveTo>
                    <a:pt x="178308" y="0"/>
                  </a:moveTo>
                  <a:lnTo>
                    <a:pt x="0" y="0"/>
                  </a:lnTo>
                  <a:lnTo>
                    <a:pt x="0" y="4942332"/>
                  </a:lnTo>
                  <a:lnTo>
                    <a:pt x="178308" y="4942332"/>
                  </a:lnTo>
                  <a:lnTo>
                    <a:pt x="17830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33171" y="713231"/>
              <a:ext cx="384047" cy="49377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680" y="4503420"/>
              <a:ext cx="614108" cy="53492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37744" y="178307"/>
              <a:ext cx="379475" cy="411479"/>
            </a:xfrm>
            <a:prstGeom prst="rect">
              <a:avLst/>
            </a:prstGeom>
          </p:spPr>
        </p:pic>
      </p:grp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401960346"/>
              </p:ext>
            </p:extLst>
          </p:nvPr>
        </p:nvGraphicFramePr>
        <p:xfrm>
          <a:off x="552780" y="1361377"/>
          <a:ext cx="3324175" cy="3472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23" name="object 23"/>
          <p:cNvSpPr txBox="1">
            <a:spLocks noGrp="1"/>
          </p:cNvSpPr>
          <p:nvPr>
            <p:ph type="title"/>
          </p:nvPr>
        </p:nvSpPr>
        <p:spPr>
          <a:xfrm>
            <a:off x="858395" y="275521"/>
            <a:ext cx="2880995" cy="3327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000" dirty="0"/>
              <a:t>Обоснование</a:t>
            </a:r>
            <a:r>
              <a:rPr sz="2000" spc="-85" dirty="0"/>
              <a:t> </a:t>
            </a:r>
            <a:r>
              <a:rPr sz="2000" spc="-10" dirty="0"/>
              <a:t>выбора:</a:t>
            </a:r>
            <a:endParaRPr sz="2000" dirty="0"/>
          </a:p>
        </p:txBody>
      </p:sp>
      <p:graphicFrame>
        <p:nvGraphicFramePr>
          <p:cNvPr id="16" name="Схема 15"/>
          <p:cNvGraphicFramePr/>
          <p:nvPr>
            <p:extLst>
              <p:ext uri="{D42A27DB-BD31-4B8C-83A1-F6EECF244321}">
                <p14:modId xmlns:p14="http://schemas.microsoft.com/office/powerpoint/2010/main" val="1147943420"/>
              </p:ext>
            </p:extLst>
          </p:nvPr>
        </p:nvGraphicFramePr>
        <p:xfrm>
          <a:off x="916429" y="2609124"/>
          <a:ext cx="2764925" cy="3763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14" name="Схема 13"/>
          <p:cNvGraphicFramePr/>
          <p:nvPr>
            <p:extLst>
              <p:ext uri="{D42A27DB-BD31-4B8C-83A1-F6EECF244321}">
                <p14:modId xmlns:p14="http://schemas.microsoft.com/office/powerpoint/2010/main" val="4118252472"/>
              </p:ext>
            </p:extLst>
          </p:nvPr>
        </p:nvGraphicFramePr>
        <p:xfrm>
          <a:off x="617218" y="1981218"/>
          <a:ext cx="3200400" cy="3808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  <p:graphicFrame>
        <p:nvGraphicFramePr>
          <p:cNvPr id="18" name="Схема 17"/>
          <p:cNvGraphicFramePr/>
          <p:nvPr>
            <p:extLst>
              <p:ext uri="{D42A27DB-BD31-4B8C-83A1-F6EECF244321}">
                <p14:modId xmlns:p14="http://schemas.microsoft.com/office/powerpoint/2010/main" val="1098913305"/>
              </p:ext>
            </p:extLst>
          </p:nvPr>
        </p:nvGraphicFramePr>
        <p:xfrm>
          <a:off x="728967" y="3213875"/>
          <a:ext cx="2971800" cy="3838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7" r:lo="rId28" r:qs="rId29" r:cs="rId30"/>
          </a:graphicData>
        </a:graphic>
      </p:graphicFrame>
      <p:sp>
        <p:nvSpPr>
          <p:cNvPr id="40" name="object 40"/>
          <p:cNvSpPr txBox="1"/>
          <p:nvPr/>
        </p:nvSpPr>
        <p:spPr>
          <a:xfrm>
            <a:off x="4831841" y="560908"/>
            <a:ext cx="3390265" cy="3333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000" b="1" dirty="0">
                <a:latin typeface="Arial"/>
                <a:cs typeface="Arial"/>
              </a:rPr>
              <a:t>Цели</a:t>
            </a:r>
            <a:r>
              <a:rPr sz="2000" b="1" spc="-55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и</a:t>
            </a:r>
            <a:r>
              <a:rPr sz="2000" b="1" spc="-20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плановый</a:t>
            </a:r>
            <a:r>
              <a:rPr sz="2000" b="1" spc="-50" dirty="0">
                <a:latin typeface="Arial"/>
                <a:cs typeface="Arial"/>
              </a:rPr>
              <a:t> </a:t>
            </a:r>
            <a:r>
              <a:rPr sz="2000" b="1" spc="-10" dirty="0">
                <a:latin typeface="Arial"/>
                <a:cs typeface="Arial"/>
              </a:rPr>
              <a:t>эффект:</a:t>
            </a:r>
            <a:endParaRPr sz="2000" dirty="0">
              <a:latin typeface="Arial"/>
              <a:cs typeface="Arial"/>
            </a:endParaRPr>
          </a:p>
        </p:txBody>
      </p:sp>
      <p:grpSp>
        <p:nvGrpSpPr>
          <p:cNvPr id="41" name="object 41"/>
          <p:cNvGrpSpPr/>
          <p:nvPr/>
        </p:nvGrpSpPr>
        <p:grpSpPr>
          <a:xfrm>
            <a:off x="4453128" y="992123"/>
            <a:ext cx="658495" cy="622300"/>
            <a:chOff x="4453128" y="992123"/>
            <a:chExt cx="658495" cy="622300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42" name="object 42"/>
            <p:cNvSpPr/>
            <p:nvPr/>
          </p:nvSpPr>
          <p:spPr>
            <a:xfrm>
              <a:off x="4453128" y="992123"/>
              <a:ext cx="658495" cy="622300"/>
            </a:xfrm>
            <a:custGeom>
              <a:avLst/>
              <a:gdLst/>
              <a:ahLst/>
              <a:cxnLst/>
              <a:rect l="l" t="t" r="r" b="b"/>
              <a:pathLst>
                <a:path w="658495" h="622300">
                  <a:moveTo>
                    <a:pt x="329184" y="0"/>
                  </a:moveTo>
                  <a:lnTo>
                    <a:pt x="280525" y="3370"/>
                  </a:lnTo>
                  <a:lnTo>
                    <a:pt x="234089" y="13162"/>
                  </a:lnTo>
                  <a:lnTo>
                    <a:pt x="190382" y="28895"/>
                  </a:lnTo>
                  <a:lnTo>
                    <a:pt x="149913" y="50087"/>
                  </a:lnTo>
                  <a:lnTo>
                    <a:pt x="113190" y="76257"/>
                  </a:lnTo>
                  <a:lnTo>
                    <a:pt x="80722" y="106925"/>
                  </a:lnTo>
                  <a:lnTo>
                    <a:pt x="53018" y="141609"/>
                  </a:lnTo>
                  <a:lnTo>
                    <a:pt x="30585" y="179829"/>
                  </a:lnTo>
                  <a:lnTo>
                    <a:pt x="13932" y="221104"/>
                  </a:lnTo>
                  <a:lnTo>
                    <a:pt x="3567" y="264953"/>
                  </a:lnTo>
                  <a:lnTo>
                    <a:pt x="0" y="310896"/>
                  </a:lnTo>
                  <a:lnTo>
                    <a:pt x="3567" y="356838"/>
                  </a:lnTo>
                  <a:lnTo>
                    <a:pt x="13932" y="400687"/>
                  </a:lnTo>
                  <a:lnTo>
                    <a:pt x="30585" y="441962"/>
                  </a:lnTo>
                  <a:lnTo>
                    <a:pt x="53018" y="480182"/>
                  </a:lnTo>
                  <a:lnTo>
                    <a:pt x="80722" y="514866"/>
                  </a:lnTo>
                  <a:lnTo>
                    <a:pt x="113190" y="545534"/>
                  </a:lnTo>
                  <a:lnTo>
                    <a:pt x="149913" y="571704"/>
                  </a:lnTo>
                  <a:lnTo>
                    <a:pt x="190382" y="592896"/>
                  </a:lnTo>
                  <a:lnTo>
                    <a:pt x="234089" y="608629"/>
                  </a:lnTo>
                  <a:lnTo>
                    <a:pt x="280525" y="618421"/>
                  </a:lnTo>
                  <a:lnTo>
                    <a:pt x="329184" y="621791"/>
                  </a:lnTo>
                  <a:lnTo>
                    <a:pt x="377842" y="618421"/>
                  </a:lnTo>
                  <a:lnTo>
                    <a:pt x="424278" y="608629"/>
                  </a:lnTo>
                  <a:lnTo>
                    <a:pt x="467985" y="592896"/>
                  </a:lnTo>
                  <a:lnTo>
                    <a:pt x="508454" y="571704"/>
                  </a:lnTo>
                  <a:lnTo>
                    <a:pt x="545177" y="545534"/>
                  </a:lnTo>
                  <a:lnTo>
                    <a:pt x="577645" y="514866"/>
                  </a:lnTo>
                  <a:lnTo>
                    <a:pt x="605349" y="480182"/>
                  </a:lnTo>
                  <a:lnTo>
                    <a:pt x="627782" y="441962"/>
                  </a:lnTo>
                  <a:lnTo>
                    <a:pt x="644435" y="400687"/>
                  </a:lnTo>
                  <a:lnTo>
                    <a:pt x="654800" y="356838"/>
                  </a:lnTo>
                  <a:lnTo>
                    <a:pt x="658368" y="310896"/>
                  </a:lnTo>
                  <a:lnTo>
                    <a:pt x="654800" y="264953"/>
                  </a:lnTo>
                  <a:lnTo>
                    <a:pt x="644435" y="221104"/>
                  </a:lnTo>
                  <a:lnTo>
                    <a:pt x="627782" y="179829"/>
                  </a:lnTo>
                  <a:lnTo>
                    <a:pt x="605349" y="141609"/>
                  </a:lnTo>
                  <a:lnTo>
                    <a:pt x="577645" y="106925"/>
                  </a:lnTo>
                  <a:lnTo>
                    <a:pt x="545177" y="76257"/>
                  </a:lnTo>
                  <a:lnTo>
                    <a:pt x="508454" y="50087"/>
                  </a:lnTo>
                  <a:lnTo>
                    <a:pt x="467985" y="28895"/>
                  </a:lnTo>
                  <a:lnTo>
                    <a:pt x="424278" y="13162"/>
                  </a:lnTo>
                  <a:lnTo>
                    <a:pt x="377842" y="3370"/>
                  </a:lnTo>
                  <a:lnTo>
                    <a:pt x="329184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4453128" y="992123"/>
              <a:ext cx="658495" cy="622300"/>
            </a:xfrm>
            <a:custGeom>
              <a:avLst/>
              <a:gdLst/>
              <a:ahLst/>
              <a:cxnLst/>
              <a:rect l="l" t="t" r="r" b="b"/>
              <a:pathLst>
                <a:path w="658495" h="622300">
                  <a:moveTo>
                    <a:pt x="0" y="310896"/>
                  </a:moveTo>
                  <a:lnTo>
                    <a:pt x="3567" y="264953"/>
                  </a:lnTo>
                  <a:lnTo>
                    <a:pt x="13932" y="221104"/>
                  </a:lnTo>
                  <a:lnTo>
                    <a:pt x="30585" y="179829"/>
                  </a:lnTo>
                  <a:lnTo>
                    <a:pt x="53018" y="141609"/>
                  </a:lnTo>
                  <a:lnTo>
                    <a:pt x="80722" y="106925"/>
                  </a:lnTo>
                  <a:lnTo>
                    <a:pt x="113190" y="76257"/>
                  </a:lnTo>
                  <a:lnTo>
                    <a:pt x="149913" y="50087"/>
                  </a:lnTo>
                  <a:lnTo>
                    <a:pt x="190382" y="28895"/>
                  </a:lnTo>
                  <a:lnTo>
                    <a:pt x="234089" y="13162"/>
                  </a:lnTo>
                  <a:lnTo>
                    <a:pt x="280525" y="3370"/>
                  </a:lnTo>
                  <a:lnTo>
                    <a:pt x="329184" y="0"/>
                  </a:lnTo>
                  <a:lnTo>
                    <a:pt x="377842" y="3370"/>
                  </a:lnTo>
                  <a:lnTo>
                    <a:pt x="424278" y="13162"/>
                  </a:lnTo>
                  <a:lnTo>
                    <a:pt x="467985" y="28895"/>
                  </a:lnTo>
                  <a:lnTo>
                    <a:pt x="508454" y="50087"/>
                  </a:lnTo>
                  <a:lnTo>
                    <a:pt x="545177" y="76257"/>
                  </a:lnTo>
                  <a:lnTo>
                    <a:pt x="577645" y="106925"/>
                  </a:lnTo>
                  <a:lnTo>
                    <a:pt x="605349" y="141609"/>
                  </a:lnTo>
                  <a:lnTo>
                    <a:pt x="627782" y="179829"/>
                  </a:lnTo>
                  <a:lnTo>
                    <a:pt x="644435" y="221104"/>
                  </a:lnTo>
                  <a:lnTo>
                    <a:pt x="654800" y="264953"/>
                  </a:lnTo>
                  <a:lnTo>
                    <a:pt x="658368" y="310896"/>
                  </a:lnTo>
                  <a:lnTo>
                    <a:pt x="654800" y="356838"/>
                  </a:lnTo>
                  <a:lnTo>
                    <a:pt x="644435" y="400687"/>
                  </a:lnTo>
                  <a:lnTo>
                    <a:pt x="627782" y="441962"/>
                  </a:lnTo>
                  <a:lnTo>
                    <a:pt x="605349" y="480182"/>
                  </a:lnTo>
                  <a:lnTo>
                    <a:pt x="577645" y="514866"/>
                  </a:lnTo>
                  <a:lnTo>
                    <a:pt x="545177" y="545534"/>
                  </a:lnTo>
                  <a:lnTo>
                    <a:pt x="508454" y="571704"/>
                  </a:lnTo>
                  <a:lnTo>
                    <a:pt x="467985" y="592896"/>
                  </a:lnTo>
                  <a:lnTo>
                    <a:pt x="424278" y="608629"/>
                  </a:lnTo>
                  <a:lnTo>
                    <a:pt x="377842" y="618421"/>
                  </a:lnTo>
                  <a:lnTo>
                    <a:pt x="329184" y="621791"/>
                  </a:lnTo>
                  <a:lnTo>
                    <a:pt x="280525" y="618421"/>
                  </a:lnTo>
                  <a:lnTo>
                    <a:pt x="234089" y="608629"/>
                  </a:lnTo>
                  <a:lnTo>
                    <a:pt x="190382" y="592896"/>
                  </a:lnTo>
                  <a:lnTo>
                    <a:pt x="149913" y="571704"/>
                  </a:lnTo>
                  <a:lnTo>
                    <a:pt x="113190" y="545534"/>
                  </a:lnTo>
                  <a:lnTo>
                    <a:pt x="80722" y="514866"/>
                  </a:lnTo>
                  <a:lnTo>
                    <a:pt x="53018" y="480182"/>
                  </a:lnTo>
                  <a:lnTo>
                    <a:pt x="30585" y="441962"/>
                  </a:lnTo>
                  <a:lnTo>
                    <a:pt x="13932" y="400687"/>
                  </a:lnTo>
                  <a:lnTo>
                    <a:pt x="3567" y="356838"/>
                  </a:lnTo>
                  <a:lnTo>
                    <a:pt x="0" y="310896"/>
                  </a:lnTo>
                  <a:close/>
                </a:path>
              </a:pathLst>
            </a:custGeom>
            <a:grpFill/>
            <a:ln w="2743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53" name="Схема 52"/>
          <p:cNvGraphicFramePr/>
          <p:nvPr>
            <p:extLst>
              <p:ext uri="{D42A27DB-BD31-4B8C-83A1-F6EECF244321}">
                <p14:modId xmlns:p14="http://schemas.microsoft.com/office/powerpoint/2010/main" val="1160036262"/>
              </p:ext>
            </p:extLst>
          </p:nvPr>
        </p:nvGraphicFramePr>
        <p:xfrm>
          <a:off x="5257800" y="1733550"/>
          <a:ext cx="3458210" cy="5316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2" r:lo="rId33" r:qs="rId34" r:cs="rId35"/>
          </a:graphicData>
        </a:graphic>
      </p:graphicFrame>
      <p:grpSp>
        <p:nvGrpSpPr>
          <p:cNvPr id="46" name="object 46"/>
          <p:cNvGrpSpPr/>
          <p:nvPr/>
        </p:nvGrpSpPr>
        <p:grpSpPr>
          <a:xfrm>
            <a:off x="4439411" y="1751076"/>
            <a:ext cx="685800" cy="649605"/>
            <a:chOff x="4439411" y="1751076"/>
            <a:chExt cx="685800" cy="649605"/>
          </a:xfrm>
        </p:grpSpPr>
        <p:sp>
          <p:nvSpPr>
            <p:cNvPr id="47" name="object 47"/>
            <p:cNvSpPr/>
            <p:nvPr/>
          </p:nvSpPr>
          <p:spPr>
            <a:xfrm>
              <a:off x="4453127" y="1764792"/>
              <a:ext cx="658495" cy="622300"/>
            </a:xfrm>
            <a:custGeom>
              <a:avLst/>
              <a:gdLst/>
              <a:ahLst/>
              <a:cxnLst/>
              <a:rect l="l" t="t" r="r" b="b"/>
              <a:pathLst>
                <a:path w="658495" h="622300">
                  <a:moveTo>
                    <a:pt x="329184" y="0"/>
                  </a:moveTo>
                  <a:lnTo>
                    <a:pt x="280525" y="3370"/>
                  </a:lnTo>
                  <a:lnTo>
                    <a:pt x="234089" y="13162"/>
                  </a:lnTo>
                  <a:lnTo>
                    <a:pt x="190382" y="28895"/>
                  </a:lnTo>
                  <a:lnTo>
                    <a:pt x="149913" y="50087"/>
                  </a:lnTo>
                  <a:lnTo>
                    <a:pt x="113190" y="76257"/>
                  </a:lnTo>
                  <a:lnTo>
                    <a:pt x="80722" y="106925"/>
                  </a:lnTo>
                  <a:lnTo>
                    <a:pt x="53018" y="141609"/>
                  </a:lnTo>
                  <a:lnTo>
                    <a:pt x="30585" y="179829"/>
                  </a:lnTo>
                  <a:lnTo>
                    <a:pt x="13932" y="221104"/>
                  </a:lnTo>
                  <a:lnTo>
                    <a:pt x="3567" y="264953"/>
                  </a:lnTo>
                  <a:lnTo>
                    <a:pt x="0" y="310896"/>
                  </a:lnTo>
                  <a:lnTo>
                    <a:pt x="3567" y="356838"/>
                  </a:lnTo>
                  <a:lnTo>
                    <a:pt x="13932" y="400687"/>
                  </a:lnTo>
                  <a:lnTo>
                    <a:pt x="30585" y="441962"/>
                  </a:lnTo>
                  <a:lnTo>
                    <a:pt x="53018" y="480182"/>
                  </a:lnTo>
                  <a:lnTo>
                    <a:pt x="80722" y="514866"/>
                  </a:lnTo>
                  <a:lnTo>
                    <a:pt x="113190" y="545534"/>
                  </a:lnTo>
                  <a:lnTo>
                    <a:pt x="149913" y="571704"/>
                  </a:lnTo>
                  <a:lnTo>
                    <a:pt x="190382" y="592896"/>
                  </a:lnTo>
                  <a:lnTo>
                    <a:pt x="234089" y="608629"/>
                  </a:lnTo>
                  <a:lnTo>
                    <a:pt x="280525" y="618421"/>
                  </a:lnTo>
                  <a:lnTo>
                    <a:pt x="329184" y="621792"/>
                  </a:lnTo>
                  <a:lnTo>
                    <a:pt x="377842" y="618421"/>
                  </a:lnTo>
                  <a:lnTo>
                    <a:pt x="424278" y="608629"/>
                  </a:lnTo>
                  <a:lnTo>
                    <a:pt x="467985" y="592896"/>
                  </a:lnTo>
                  <a:lnTo>
                    <a:pt x="508454" y="571704"/>
                  </a:lnTo>
                  <a:lnTo>
                    <a:pt x="545177" y="545534"/>
                  </a:lnTo>
                  <a:lnTo>
                    <a:pt x="577645" y="514866"/>
                  </a:lnTo>
                  <a:lnTo>
                    <a:pt x="605349" y="480182"/>
                  </a:lnTo>
                  <a:lnTo>
                    <a:pt x="627782" y="441962"/>
                  </a:lnTo>
                  <a:lnTo>
                    <a:pt x="644435" y="400687"/>
                  </a:lnTo>
                  <a:lnTo>
                    <a:pt x="654800" y="356838"/>
                  </a:lnTo>
                  <a:lnTo>
                    <a:pt x="658368" y="310896"/>
                  </a:lnTo>
                  <a:lnTo>
                    <a:pt x="654800" y="264953"/>
                  </a:lnTo>
                  <a:lnTo>
                    <a:pt x="644435" y="221104"/>
                  </a:lnTo>
                  <a:lnTo>
                    <a:pt x="627782" y="179829"/>
                  </a:lnTo>
                  <a:lnTo>
                    <a:pt x="605349" y="141609"/>
                  </a:lnTo>
                  <a:lnTo>
                    <a:pt x="577645" y="106925"/>
                  </a:lnTo>
                  <a:lnTo>
                    <a:pt x="545177" y="76257"/>
                  </a:lnTo>
                  <a:lnTo>
                    <a:pt x="508454" y="50087"/>
                  </a:lnTo>
                  <a:lnTo>
                    <a:pt x="467985" y="28895"/>
                  </a:lnTo>
                  <a:lnTo>
                    <a:pt x="424278" y="13162"/>
                  </a:lnTo>
                  <a:lnTo>
                    <a:pt x="377842" y="3370"/>
                  </a:lnTo>
                  <a:lnTo>
                    <a:pt x="329184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4453127" y="1764792"/>
              <a:ext cx="658495" cy="622300"/>
            </a:xfrm>
            <a:custGeom>
              <a:avLst/>
              <a:gdLst/>
              <a:ahLst/>
              <a:cxnLst/>
              <a:rect l="l" t="t" r="r" b="b"/>
              <a:pathLst>
                <a:path w="658495" h="622300">
                  <a:moveTo>
                    <a:pt x="0" y="310896"/>
                  </a:moveTo>
                  <a:lnTo>
                    <a:pt x="3567" y="264953"/>
                  </a:lnTo>
                  <a:lnTo>
                    <a:pt x="13932" y="221104"/>
                  </a:lnTo>
                  <a:lnTo>
                    <a:pt x="30585" y="179829"/>
                  </a:lnTo>
                  <a:lnTo>
                    <a:pt x="53018" y="141609"/>
                  </a:lnTo>
                  <a:lnTo>
                    <a:pt x="80722" y="106925"/>
                  </a:lnTo>
                  <a:lnTo>
                    <a:pt x="113190" y="76257"/>
                  </a:lnTo>
                  <a:lnTo>
                    <a:pt x="149913" y="50087"/>
                  </a:lnTo>
                  <a:lnTo>
                    <a:pt x="190382" y="28895"/>
                  </a:lnTo>
                  <a:lnTo>
                    <a:pt x="234089" y="13162"/>
                  </a:lnTo>
                  <a:lnTo>
                    <a:pt x="280525" y="3370"/>
                  </a:lnTo>
                  <a:lnTo>
                    <a:pt x="329184" y="0"/>
                  </a:lnTo>
                  <a:lnTo>
                    <a:pt x="377842" y="3370"/>
                  </a:lnTo>
                  <a:lnTo>
                    <a:pt x="424278" y="13162"/>
                  </a:lnTo>
                  <a:lnTo>
                    <a:pt x="467985" y="28895"/>
                  </a:lnTo>
                  <a:lnTo>
                    <a:pt x="508454" y="50087"/>
                  </a:lnTo>
                  <a:lnTo>
                    <a:pt x="545177" y="76257"/>
                  </a:lnTo>
                  <a:lnTo>
                    <a:pt x="577645" y="106925"/>
                  </a:lnTo>
                  <a:lnTo>
                    <a:pt x="605349" y="141609"/>
                  </a:lnTo>
                  <a:lnTo>
                    <a:pt x="627782" y="179829"/>
                  </a:lnTo>
                  <a:lnTo>
                    <a:pt x="644435" y="221104"/>
                  </a:lnTo>
                  <a:lnTo>
                    <a:pt x="654800" y="264953"/>
                  </a:lnTo>
                  <a:lnTo>
                    <a:pt x="658368" y="310896"/>
                  </a:lnTo>
                  <a:lnTo>
                    <a:pt x="654800" y="356838"/>
                  </a:lnTo>
                  <a:lnTo>
                    <a:pt x="644435" y="400687"/>
                  </a:lnTo>
                  <a:lnTo>
                    <a:pt x="627782" y="441962"/>
                  </a:lnTo>
                  <a:lnTo>
                    <a:pt x="605349" y="480182"/>
                  </a:lnTo>
                  <a:lnTo>
                    <a:pt x="577645" y="514866"/>
                  </a:lnTo>
                  <a:lnTo>
                    <a:pt x="545177" y="545534"/>
                  </a:lnTo>
                  <a:lnTo>
                    <a:pt x="508454" y="571704"/>
                  </a:lnTo>
                  <a:lnTo>
                    <a:pt x="467985" y="592896"/>
                  </a:lnTo>
                  <a:lnTo>
                    <a:pt x="424278" y="608629"/>
                  </a:lnTo>
                  <a:lnTo>
                    <a:pt x="377842" y="618421"/>
                  </a:lnTo>
                  <a:lnTo>
                    <a:pt x="329184" y="621792"/>
                  </a:lnTo>
                  <a:lnTo>
                    <a:pt x="280525" y="618421"/>
                  </a:lnTo>
                  <a:lnTo>
                    <a:pt x="234089" y="608629"/>
                  </a:lnTo>
                  <a:lnTo>
                    <a:pt x="190382" y="592896"/>
                  </a:lnTo>
                  <a:lnTo>
                    <a:pt x="149913" y="571704"/>
                  </a:lnTo>
                  <a:lnTo>
                    <a:pt x="113190" y="545534"/>
                  </a:lnTo>
                  <a:lnTo>
                    <a:pt x="80722" y="514866"/>
                  </a:lnTo>
                  <a:lnTo>
                    <a:pt x="53018" y="480182"/>
                  </a:lnTo>
                  <a:lnTo>
                    <a:pt x="30585" y="441962"/>
                  </a:lnTo>
                  <a:lnTo>
                    <a:pt x="13932" y="400687"/>
                  </a:lnTo>
                  <a:lnTo>
                    <a:pt x="3567" y="356838"/>
                  </a:lnTo>
                  <a:lnTo>
                    <a:pt x="0" y="310896"/>
                  </a:lnTo>
                  <a:close/>
                </a:path>
              </a:pathLst>
            </a:custGeom>
            <a:ln w="27431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9" name="object 40">
            <a:extLst>
              <a:ext uri="{FF2B5EF4-FFF2-40B4-BE49-F238E27FC236}">
                <a16:creationId xmlns:a16="http://schemas.microsoft.com/office/drawing/2014/main" xmlns="" id="{570F97D3-6CC5-3438-20BA-F866504562EE}"/>
              </a:ext>
            </a:extLst>
          </p:cNvPr>
          <p:cNvSpPr txBox="1"/>
          <p:nvPr/>
        </p:nvSpPr>
        <p:spPr>
          <a:xfrm>
            <a:off x="977772" y="875705"/>
            <a:ext cx="3390265" cy="3333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lang="ru-RU" sz="2000" b="1" dirty="0">
                <a:latin typeface="Arial"/>
                <a:cs typeface="Arial"/>
              </a:rPr>
              <a:t>Проблемы</a:t>
            </a:r>
            <a:r>
              <a:rPr sz="2000" b="1" spc="-10" dirty="0">
                <a:latin typeface="Arial"/>
                <a:cs typeface="Arial"/>
              </a:rPr>
              <a:t>:</a:t>
            </a:r>
            <a:endParaRPr sz="2000" dirty="0">
              <a:latin typeface="Arial"/>
              <a:cs typeface="Arial"/>
            </a:endParaRPr>
          </a:p>
        </p:txBody>
      </p:sp>
      <p:pic>
        <p:nvPicPr>
          <p:cNvPr id="50" name="Рисунок 49">
            <a:extLst>
              <a:ext uri="{FF2B5EF4-FFF2-40B4-BE49-F238E27FC236}">
                <a16:creationId xmlns:a16="http://schemas.microsoft.com/office/drawing/2014/main" xmlns="" id="{9D148F3D-D7B4-BA8B-DE82-C81BED5F25B4}"/>
              </a:ext>
            </a:extLst>
          </p:cNvPr>
          <p:cNvPicPr>
            <a:picLocks noChangeAspect="1"/>
          </p:cNvPicPr>
          <p:nvPr/>
        </p:nvPicPr>
        <p:blipFill>
          <a:blip r:embed="rId37" cstate="print"/>
          <a:stretch>
            <a:fillRect/>
          </a:stretch>
        </p:blipFill>
        <p:spPr>
          <a:xfrm>
            <a:off x="4593729" y="881748"/>
            <a:ext cx="669774" cy="650515"/>
          </a:xfrm>
          <a:prstGeom prst="rect">
            <a:avLst/>
          </a:prstGeom>
        </p:spPr>
      </p:pic>
      <p:pic>
        <p:nvPicPr>
          <p:cNvPr id="51" name="Рисунок 50">
            <a:extLst>
              <a:ext uri="{FF2B5EF4-FFF2-40B4-BE49-F238E27FC236}">
                <a16:creationId xmlns:a16="http://schemas.microsoft.com/office/drawing/2014/main" xmlns="" id="{ED691044-7A30-1CFE-90D3-3F4AC5876CD8}"/>
              </a:ext>
            </a:extLst>
          </p:cNvPr>
          <p:cNvPicPr>
            <a:picLocks noChangeAspect="1"/>
          </p:cNvPicPr>
          <p:nvPr/>
        </p:nvPicPr>
        <p:blipFill>
          <a:blip r:embed="rId37" cstate="print"/>
          <a:stretch>
            <a:fillRect/>
          </a:stretch>
        </p:blipFill>
        <p:spPr>
          <a:xfrm>
            <a:off x="4593729" y="1614654"/>
            <a:ext cx="669774" cy="65051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614" y="1360889"/>
            <a:ext cx="3333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1</a:t>
            </a:r>
            <a:endParaRPr lang="ru-RU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1054635" y="1974931"/>
            <a:ext cx="333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2</a:t>
            </a:r>
            <a:endParaRPr lang="ru-RU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1054635" y="261308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3</a:t>
            </a:r>
            <a:endParaRPr lang="ru-RU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1004251" y="321078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4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95278"/>
            <a:ext cx="9144000" cy="51435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95056" y="219456"/>
            <a:ext cx="655320" cy="4832985"/>
            <a:chOff x="95056" y="219456"/>
            <a:chExt cx="655320" cy="4832985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14883" y="219456"/>
              <a:ext cx="530351" cy="481888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46303" y="219456"/>
              <a:ext cx="187960" cy="4832985"/>
            </a:xfrm>
            <a:custGeom>
              <a:avLst/>
              <a:gdLst/>
              <a:ahLst/>
              <a:cxnLst/>
              <a:rect l="l" t="t" r="r" b="b"/>
              <a:pathLst>
                <a:path w="187960" h="4832985">
                  <a:moveTo>
                    <a:pt x="187452" y="0"/>
                  </a:moveTo>
                  <a:lnTo>
                    <a:pt x="0" y="0"/>
                  </a:lnTo>
                  <a:lnTo>
                    <a:pt x="0" y="4832604"/>
                  </a:lnTo>
                  <a:lnTo>
                    <a:pt x="187452" y="4832604"/>
                  </a:lnTo>
                  <a:lnTo>
                    <a:pt x="18745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33756" y="822960"/>
              <a:ext cx="411480" cy="48006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5056" y="4526279"/>
              <a:ext cx="654748" cy="525778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38327" y="297180"/>
              <a:ext cx="406908" cy="406908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034592" y="74117"/>
            <a:ext cx="297815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394850"/>
                </a:solidFill>
                <a:latin typeface="Trebuchet MS"/>
                <a:cs typeface="Trebuchet MS"/>
              </a:rPr>
              <a:t>Карта</a:t>
            </a:r>
            <a:r>
              <a:rPr sz="1800" spc="-30" dirty="0">
                <a:solidFill>
                  <a:srgbClr val="39485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394850"/>
                </a:solidFill>
                <a:latin typeface="Trebuchet MS"/>
                <a:cs typeface="Trebuchet MS"/>
              </a:rPr>
              <a:t>текущего</a:t>
            </a:r>
            <a:r>
              <a:rPr sz="1800" spc="-25" dirty="0">
                <a:solidFill>
                  <a:srgbClr val="394850"/>
                </a:solidFill>
                <a:latin typeface="Trebuchet MS"/>
                <a:cs typeface="Trebuchet MS"/>
              </a:rPr>
              <a:t> </a:t>
            </a:r>
            <a:r>
              <a:rPr sz="1800" spc="-10" dirty="0">
                <a:solidFill>
                  <a:srgbClr val="394850"/>
                </a:solidFill>
                <a:latin typeface="Trebuchet MS"/>
                <a:cs typeface="Trebuchet MS"/>
              </a:rPr>
              <a:t>состояния</a:t>
            </a:r>
            <a:endParaRPr sz="1800" dirty="0">
              <a:latin typeface="Trebuchet MS"/>
              <a:cs typeface="Trebuchet MS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882396" y="448055"/>
            <a:ext cx="8114665" cy="11430"/>
          </a:xfrm>
          <a:custGeom>
            <a:avLst/>
            <a:gdLst/>
            <a:ahLst/>
            <a:cxnLst/>
            <a:rect l="l" t="t" r="r" b="b"/>
            <a:pathLst>
              <a:path w="8114665" h="11429">
                <a:moveTo>
                  <a:pt x="0" y="10922"/>
                </a:moveTo>
                <a:lnTo>
                  <a:pt x="8114410" y="0"/>
                </a:lnTo>
              </a:path>
            </a:pathLst>
          </a:custGeom>
          <a:ln w="18288">
            <a:solidFill>
              <a:srgbClr val="EE85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962246" y="3793266"/>
            <a:ext cx="7419753" cy="782265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878205" algn="ctr">
              <a:lnSpc>
                <a:spcPct val="100000"/>
              </a:lnSpc>
              <a:spcBef>
                <a:spcPts val="700"/>
              </a:spcBef>
            </a:pPr>
            <a:r>
              <a:rPr sz="1000" b="1" u="sng" spc="-10" dirty="0">
                <a:solidFill>
                  <a:srgbClr val="FF0000"/>
                </a:solidFill>
                <a:latin typeface="Arial"/>
                <a:cs typeface="Arial"/>
              </a:rPr>
              <a:t>Проблемы</a:t>
            </a:r>
            <a:endParaRPr sz="1000" u="sng" dirty="0">
              <a:latin typeface="Arial"/>
              <a:cs typeface="Arial"/>
            </a:endParaRPr>
          </a:p>
          <a:p>
            <a:pPr marL="153035" indent="-140335">
              <a:lnSpc>
                <a:spcPct val="100000"/>
              </a:lnSpc>
              <a:spcBef>
                <a:spcPts val="600"/>
              </a:spcBef>
              <a:buAutoNum type="arabicPeriod"/>
              <a:tabLst>
                <a:tab pos="153035" algn="l"/>
              </a:tabLst>
            </a:pPr>
            <a:r>
              <a:rPr lang="ru-RU" sz="1000" spc="-10" dirty="0" smtClean="0">
                <a:latin typeface="Microsoft Sans Serif"/>
                <a:cs typeface="Microsoft Sans Serif"/>
              </a:rPr>
              <a:t>Отказ проектировщика выполнять работы по корректировки ПСД.</a:t>
            </a:r>
            <a:endParaRPr sz="1000" dirty="0">
              <a:latin typeface="Microsoft Sans Serif"/>
              <a:cs typeface="Microsoft Sans Serif"/>
            </a:endParaRPr>
          </a:p>
          <a:p>
            <a:pPr marL="153035" indent="-140335">
              <a:lnSpc>
                <a:spcPts val="1195"/>
              </a:lnSpc>
              <a:spcBef>
                <a:spcPts val="25"/>
              </a:spcBef>
              <a:buAutoNum type="arabicPeriod"/>
              <a:tabLst>
                <a:tab pos="153035" algn="l"/>
              </a:tabLst>
            </a:pPr>
            <a:r>
              <a:rPr lang="ru-RU" sz="1000" spc="-10" dirty="0" smtClean="0">
                <a:latin typeface="Microsoft Sans Serif"/>
                <a:cs typeface="Microsoft Sans Serif"/>
              </a:rPr>
              <a:t>Длительные сроки по внесению изменений в ПСД.</a:t>
            </a:r>
            <a:endParaRPr sz="1000" dirty="0">
              <a:latin typeface="Microsoft Sans Serif"/>
              <a:cs typeface="Microsoft Sans Serif"/>
            </a:endParaRPr>
          </a:p>
          <a:p>
            <a:pPr marL="152400" indent="-139700">
              <a:lnSpc>
                <a:spcPts val="1190"/>
              </a:lnSpc>
              <a:buAutoNum type="arabicPeriod"/>
              <a:tabLst>
                <a:tab pos="152400" algn="l"/>
              </a:tabLst>
            </a:pPr>
            <a:r>
              <a:rPr lang="ru-RU" sz="1000" dirty="0" smtClean="0">
                <a:latin typeface="Microsoft Sans Serif"/>
                <a:cs typeface="Microsoft Sans Serif"/>
              </a:rPr>
              <a:t>Возврат ПСД на доработку.</a:t>
            </a:r>
            <a:endParaRPr sz="1000" dirty="0">
              <a:latin typeface="Microsoft Sans Serif"/>
              <a:cs typeface="Microsoft Sans Serif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997578" y="3372434"/>
            <a:ext cx="1421765" cy="13529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800" b="1" dirty="0">
                <a:latin typeface="Arial"/>
                <a:cs typeface="Arial"/>
              </a:rPr>
              <a:t>ИТОГО</a:t>
            </a:r>
            <a:r>
              <a:rPr sz="800" b="1" spc="-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–</a:t>
            </a:r>
            <a:r>
              <a:rPr sz="800" b="1" spc="-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ВПП</a:t>
            </a:r>
            <a:r>
              <a:rPr sz="800" b="1" spc="-20" dirty="0">
                <a:latin typeface="Arial"/>
                <a:cs typeface="Arial"/>
              </a:rPr>
              <a:t> </a:t>
            </a:r>
            <a:r>
              <a:rPr sz="800" b="1" dirty="0" smtClean="0">
                <a:latin typeface="Arial"/>
                <a:cs typeface="Arial"/>
              </a:rPr>
              <a:t>(</a:t>
            </a:r>
            <a:r>
              <a:rPr lang="ru-RU" sz="800" b="1" dirty="0" smtClean="0">
                <a:latin typeface="Arial"/>
                <a:cs typeface="Arial"/>
              </a:rPr>
              <a:t>9,5 месяцев</a:t>
            </a:r>
            <a:r>
              <a:rPr sz="800" b="1" spc="-20" dirty="0" smtClean="0">
                <a:latin typeface="Arial"/>
                <a:cs typeface="Arial"/>
              </a:rPr>
              <a:t>)</a:t>
            </a:r>
            <a:endParaRPr sz="800" dirty="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854963" y="3527171"/>
            <a:ext cx="8026400" cy="77470"/>
          </a:xfrm>
          <a:custGeom>
            <a:avLst/>
            <a:gdLst/>
            <a:ahLst/>
            <a:cxnLst/>
            <a:rect l="l" t="t" r="r" b="b"/>
            <a:pathLst>
              <a:path w="8026400" h="77470">
                <a:moveTo>
                  <a:pt x="76136" y="888"/>
                </a:moveTo>
                <a:lnTo>
                  <a:pt x="0" y="39115"/>
                </a:lnTo>
                <a:lnTo>
                  <a:pt x="76263" y="77088"/>
                </a:lnTo>
                <a:lnTo>
                  <a:pt x="76210" y="45338"/>
                </a:lnTo>
                <a:lnTo>
                  <a:pt x="63538" y="45338"/>
                </a:lnTo>
                <a:lnTo>
                  <a:pt x="63512" y="32638"/>
                </a:lnTo>
                <a:lnTo>
                  <a:pt x="76189" y="32638"/>
                </a:lnTo>
                <a:lnTo>
                  <a:pt x="76136" y="888"/>
                </a:lnTo>
                <a:close/>
              </a:path>
              <a:path w="8026400" h="77470">
                <a:moveTo>
                  <a:pt x="7975473" y="0"/>
                </a:moveTo>
                <a:lnTo>
                  <a:pt x="7975475" y="888"/>
                </a:lnTo>
                <a:lnTo>
                  <a:pt x="7975600" y="50799"/>
                </a:lnTo>
                <a:lnTo>
                  <a:pt x="8013466" y="31771"/>
                </a:lnTo>
                <a:lnTo>
                  <a:pt x="7988300" y="31771"/>
                </a:lnTo>
                <a:lnTo>
                  <a:pt x="7988300" y="19071"/>
                </a:lnTo>
                <a:lnTo>
                  <a:pt x="8013904" y="19071"/>
                </a:lnTo>
                <a:lnTo>
                  <a:pt x="7975473" y="0"/>
                </a:lnTo>
                <a:close/>
              </a:path>
              <a:path w="8026400" h="77470">
                <a:moveTo>
                  <a:pt x="7975520" y="19071"/>
                </a:moveTo>
                <a:lnTo>
                  <a:pt x="63512" y="32638"/>
                </a:lnTo>
                <a:lnTo>
                  <a:pt x="63538" y="45338"/>
                </a:lnTo>
                <a:lnTo>
                  <a:pt x="76210" y="45338"/>
                </a:lnTo>
                <a:lnTo>
                  <a:pt x="76189" y="32638"/>
                </a:lnTo>
                <a:lnTo>
                  <a:pt x="7469857" y="32638"/>
                </a:lnTo>
                <a:lnTo>
                  <a:pt x="7975552" y="31771"/>
                </a:lnTo>
                <a:lnTo>
                  <a:pt x="7975520" y="19071"/>
                </a:lnTo>
                <a:close/>
              </a:path>
              <a:path w="8026400" h="77470">
                <a:moveTo>
                  <a:pt x="7469857" y="32638"/>
                </a:moveTo>
                <a:lnTo>
                  <a:pt x="76189" y="32638"/>
                </a:lnTo>
                <a:lnTo>
                  <a:pt x="76210" y="45338"/>
                </a:lnTo>
                <a:lnTo>
                  <a:pt x="63538" y="45338"/>
                </a:lnTo>
                <a:lnTo>
                  <a:pt x="7469857" y="32638"/>
                </a:lnTo>
                <a:close/>
              </a:path>
              <a:path w="8026400" h="77470">
                <a:moveTo>
                  <a:pt x="8013904" y="19071"/>
                </a:moveTo>
                <a:lnTo>
                  <a:pt x="7988300" y="19071"/>
                </a:lnTo>
                <a:lnTo>
                  <a:pt x="7988300" y="31771"/>
                </a:lnTo>
                <a:lnTo>
                  <a:pt x="8013466" y="31771"/>
                </a:lnTo>
                <a:lnTo>
                  <a:pt x="8026400" y="25272"/>
                </a:lnTo>
                <a:lnTo>
                  <a:pt x="8013904" y="19071"/>
                </a:lnTo>
                <a:close/>
              </a:path>
            </a:pathLst>
          </a:custGeom>
          <a:solidFill>
            <a:srgbClr val="3B81F3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5" name="object 25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715000" y="2495550"/>
            <a:ext cx="900000" cy="900000"/>
          </a:xfrm>
          <a:prstGeom prst="rect">
            <a:avLst/>
          </a:prstGeom>
        </p:spPr>
      </p:pic>
      <p:sp>
        <p:nvSpPr>
          <p:cNvPr id="27" name="object 27"/>
          <p:cNvSpPr txBox="1"/>
          <p:nvPr/>
        </p:nvSpPr>
        <p:spPr>
          <a:xfrm>
            <a:off x="5715000" y="2571750"/>
            <a:ext cx="932815" cy="73866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3030" marR="107314" algn="ctr">
              <a:lnSpc>
                <a:spcPct val="100099"/>
              </a:lnSpc>
              <a:spcBef>
                <a:spcPts val="100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Выдача подрядчику измененной ПСД для продолжения выполнения СМР</a:t>
            </a:r>
          </a:p>
          <a:p>
            <a:pPr marL="113030" marR="107314" algn="ctr">
              <a:lnSpc>
                <a:spcPct val="100099"/>
              </a:lnSpc>
              <a:spcBef>
                <a:spcPts val="100"/>
              </a:spcBef>
            </a:pPr>
            <a:endParaRPr lang="ru-RU" sz="650" spc="-10" dirty="0">
              <a:solidFill>
                <a:srgbClr val="002060"/>
              </a:solidFill>
              <a:latin typeface="Microsoft Sans Serif"/>
              <a:cs typeface="Microsoft Sans Serif"/>
            </a:endParaRPr>
          </a:p>
          <a:p>
            <a:pPr marL="113030" marR="107314" algn="ctr">
              <a:lnSpc>
                <a:spcPct val="100099"/>
              </a:lnSpc>
              <a:spcBef>
                <a:spcPts val="100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1 день</a:t>
            </a:r>
            <a:endParaRPr lang="ru-RU" sz="650" dirty="0" smtClean="0">
              <a:latin typeface="Microsoft Sans Serif"/>
              <a:cs typeface="Microsoft Sans Serif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5410200" y="2724150"/>
            <a:ext cx="265430" cy="196850"/>
          </a:xfrm>
          <a:custGeom>
            <a:avLst/>
            <a:gdLst/>
            <a:ahLst/>
            <a:cxnLst/>
            <a:rect l="l" t="t" r="r" b="b"/>
            <a:pathLst>
              <a:path w="265430" h="196850">
                <a:moveTo>
                  <a:pt x="166878" y="0"/>
                </a:moveTo>
                <a:lnTo>
                  <a:pt x="166878" y="49149"/>
                </a:lnTo>
                <a:lnTo>
                  <a:pt x="0" y="49149"/>
                </a:lnTo>
                <a:lnTo>
                  <a:pt x="0" y="147447"/>
                </a:lnTo>
                <a:lnTo>
                  <a:pt x="166878" y="147447"/>
                </a:lnTo>
                <a:lnTo>
                  <a:pt x="166878" y="196595"/>
                </a:lnTo>
                <a:lnTo>
                  <a:pt x="265175" y="98298"/>
                </a:lnTo>
                <a:lnTo>
                  <a:pt x="166878" y="0"/>
                </a:lnTo>
                <a:close/>
              </a:path>
            </a:pathLst>
          </a:custGeom>
          <a:solidFill>
            <a:srgbClr val="92D05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9" name="object 9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352799" y="2495550"/>
            <a:ext cx="900000" cy="900000"/>
          </a:xfrm>
          <a:prstGeom prst="rect">
            <a:avLst/>
          </a:prstGeom>
        </p:spPr>
      </p:pic>
      <p:pic>
        <p:nvPicPr>
          <p:cNvPr id="103" name="object 103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495800" y="2495550"/>
            <a:ext cx="900000" cy="900000"/>
          </a:xfrm>
          <a:prstGeom prst="rect">
            <a:avLst/>
          </a:prstGeom>
        </p:spPr>
      </p:pic>
      <p:sp>
        <p:nvSpPr>
          <p:cNvPr id="104" name="object 104"/>
          <p:cNvSpPr txBox="1"/>
          <p:nvPr/>
        </p:nvSpPr>
        <p:spPr>
          <a:xfrm>
            <a:off x="3429000" y="2571750"/>
            <a:ext cx="762000" cy="410369"/>
          </a:xfrm>
          <a:prstGeom prst="rect">
            <a:avLst/>
          </a:prstGeom>
          <a:ln w="9144">
            <a:noFill/>
          </a:ln>
        </p:spPr>
        <p:txBody>
          <a:bodyPr vert="horz" wrap="square" lIns="0" tIns="0" rIns="0" bIns="0" rtlCol="0">
            <a:spAutoFit/>
          </a:bodyPr>
          <a:lstStyle/>
          <a:p>
            <a:pPr marL="1270" algn="ctr">
              <a:lnSpc>
                <a:spcPts val="770"/>
              </a:lnSpc>
            </a:pPr>
            <a:r>
              <a:rPr lang="ru-RU" sz="650" spc="-10" dirty="0" smtClean="0">
                <a:latin typeface="Microsoft Sans Serif"/>
                <a:cs typeface="Microsoft Sans Serif"/>
              </a:rPr>
              <a:t>Внесение изменений в ПСД</a:t>
            </a:r>
          </a:p>
          <a:p>
            <a:pPr marL="1270" algn="ctr">
              <a:lnSpc>
                <a:spcPts val="770"/>
              </a:lnSpc>
            </a:pPr>
            <a:endParaRPr lang="ru-RU" sz="650" spc="-10" dirty="0" smtClean="0">
              <a:solidFill>
                <a:schemeClr val="tx1"/>
              </a:solidFill>
              <a:latin typeface="Microsoft Sans Serif"/>
              <a:cs typeface="Microsoft Sans Serif"/>
            </a:endParaRPr>
          </a:p>
          <a:p>
            <a:pPr marL="1270" algn="ctr">
              <a:lnSpc>
                <a:spcPts val="770"/>
              </a:lnSpc>
            </a:pPr>
            <a:r>
              <a:rPr lang="ru-RU" sz="650" spc="-10" dirty="0" smtClean="0">
                <a:solidFill>
                  <a:schemeClr val="tx1"/>
                </a:solidFill>
                <a:latin typeface="Microsoft Sans Serif"/>
                <a:cs typeface="Microsoft Sans Serif"/>
              </a:rPr>
              <a:t>60 дней</a:t>
            </a:r>
            <a:endParaRPr sz="650" dirty="0">
              <a:solidFill>
                <a:schemeClr val="tx1"/>
              </a:solidFill>
              <a:latin typeface="Microsoft Sans Serif"/>
              <a:cs typeface="Microsoft Sans Serif"/>
            </a:endParaRPr>
          </a:p>
        </p:txBody>
      </p:sp>
      <p:sp>
        <p:nvSpPr>
          <p:cNvPr id="108" name="object 108"/>
          <p:cNvSpPr txBox="1"/>
          <p:nvPr/>
        </p:nvSpPr>
        <p:spPr>
          <a:xfrm>
            <a:off x="4572000" y="2038350"/>
            <a:ext cx="855344" cy="256480"/>
          </a:xfrm>
          <a:prstGeom prst="rect">
            <a:avLst/>
          </a:prstGeom>
          <a:solidFill>
            <a:srgbClr val="78909C"/>
          </a:solidFill>
        </p:spPr>
        <p:txBody>
          <a:bodyPr vert="horz" wrap="square" lIns="0" tIns="3556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60"/>
              </a:spcBef>
            </a:pPr>
            <a:r>
              <a:rPr lang="ru-RU" sz="700" b="1" spc="-10" dirty="0" smtClean="0">
                <a:solidFill>
                  <a:srgbClr val="FFFFFF"/>
                </a:solidFill>
                <a:latin typeface="Arial"/>
                <a:cs typeface="Arial"/>
              </a:rPr>
              <a:t>УКС</a:t>
            </a:r>
          </a:p>
          <a:p>
            <a:pPr marL="240665">
              <a:lnSpc>
                <a:spcPct val="100000"/>
              </a:lnSpc>
              <a:spcBef>
                <a:spcPts val="50"/>
              </a:spcBef>
            </a:pPr>
            <a:endParaRPr lang="ru-RU" sz="650" dirty="0">
              <a:latin typeface="Arial"/>
              <a:cs typeface="Arial"/>
            </a:endParaRPr>
          </a:p>
        </p:txBody>
      </p:sp>
      <p:pic>
        <p:nvPicPr>
          <p:cNvPr id="111" name="object 111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209800" y="2495550"/>
            <a:ext cx="900000" cy="900000"/>
          </a:xfrm>
          <a:prstGeom prst="rect">
            <a:avLst/>
          </a:prstGeom>
        </p:spPr>
      </p:pic>
      <p:sp>
        <p:nvSpPr>
          <p:cNvPr id="112" name="object 112"/>
          <p:cNvSpPr txBox="1"/>
          <p:nvPr/>
        </p:nvSpPr>
        <p:spPr>
          <a:xfrm>
            <a:off x="2209800" y="2571750"/>
            <a:ext cx="914400" cy="820738"/>
          </a:xfrm>
          <a:prstGeom prst="rect">
            <a:avLst/>
          </a:prstGeom>
          <a:ln w="9144">
            <a:noFill/>
          </a:ln>
        </p:spPr>
        <p:txBody>
          <a:bodyPr vert="horz" wrap="square" lIns="0" tIns="0" rIns="0" bIns="0" rtlCol="0">
            <a:spAutoFit/>
          </a:bodyPr>
          <a:lstStyle/>
          <a:p>
            <a:pPr marL="130175" marR="110489" algn="ctr">
              <a:lnSpc>
                <a:spcPts val="760"/>
              </a:lnSpc>
            </a:pPr>
            <a:r>
              <a:rPr lang="ru-RU" sz="650" spc="-10" dirty="0" smtClean="0">
                <a:latin typeface="Microsoft Sans Serif"/>
                <a:cs typeface="Microsoft Sans Serif"/>
              </a:rPr>
              <a:t>Направление запроса проектировщику на внесение изменений в ПСД</a:t>
            </a:r>
          </a:p>
          <a:p>
            <a:pPr marL="130175" marR="110489" algn="ctr">
              <a:lnSpc>
                <a:spcPts val="760"/>
              </a:lnSpc>
            </a:pPr>
            <a:endParaRPr lang="ru-RU" sz="650" spc="-10" dirty="0">
              <a:latin typeface="Microsoft Sans Serif"/>
              <a:cs typeface="Microsoft Sans Serif"/>
            </a:endParaRPr>
          </a:p>
          <a:p>
            <a:pPr marL="130175" marR="110489" algn="ctr">
              <a:lnSpc>
                <a:spcPts val="760"/>
              </a:lnSpc>
            </a:pPr>
            <a:r>
              <a:rPr lang="ru-RU" sz="650" spc="-10" dirty="0" smtClean="0">
                <a:latin typeface="Microsoft Sans Serif"/>
                <a:cs typeface="Microsoft Sans Serif"/>
              </a:rPr>
              <a:t>1 день</a:t>
            </a:r>
            <a:endParaRPr lang="ru-RU" sz="650" dirty="0" smtClean="0">
              <a:latin typeface="Microsoft Sans Serif"/>
              <a:cs typeface="Microsoft Sans Serif"/>
            </a:endParaRPr>
          </a:p>
        </p:txBody>
      </p:sp>
      <p:sp>
        <p:nvSpPr>
          <p:cNvPr id="114" name="object 114"/>
          <p:cNvSpPr txBox="1"/>
          <p:nvPr/>
        </p:nvSpPr>
        <p:spPr>
          <a:xfrm>
            <a:off x="2209800" y="2038350"/>
            <a:ext cx="855344" cy="368049"/>
          </a:xfrm>
          <a:prstGeom prst="rect">
            <a:avLst/>
          </a:prstGeom>
          <a:solidFill>
            <a:srgbClr val="78909C"/>
          </a:solidFill>
          <a:ln w="3175">
            <a:solidFill>
              <a:srgbClr val="748D99"/>
            </a:solidFill>
          </a:ln>
        </p:spPr>
        <p:txBody>
          <a:bodyPr vert="horz" wrap="square" lIns="0" tIns="3937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700" b="1" spc="-10" dirty="0" smtClean="0">
                <a:solidFill>
                  <a:srgbClr val="FFFFFF"/>
                </a:solidFill>
                <a:latin typeface="Arial"/>
                <a:cs typeface="Arial"/>
              </a:rPr>
              <a:t>УКС-</a:t>
            </a:r>
          </a:p>
          <a:p>
            <a:pPr algn="ctr">
              <a:lnSpc>
                <a:spcPct val="100000"/>
              </a:lnSpc>
            </a:pPr>
            <a:r>
              <a:rPr lang="ru-RU" sz="700" b="1" spc="-10" dirty="0" smtClean="0">
                <a:solidFill>
                  <a:srgbClr val="FFFFFF"/>
                </a:solidFill>
                <a:latin typeface="Arial"/>
                <a:cs typeface="Arial"/>
              </a:rPr>
              <a:t>Проектировщик</a:t>
            </a:r>
          </a:p>
          <a:p>
            <a:pPr marL="240665">
              <a:lnSpc>
                <a:spcPct val="100000"/>
              </a:lnSpc>
              <a:spcBef>
                <a:spcPts val="50"/>
              </a:spcBef>
            </a:pPr>
            <a:endParaRPr lang="ru-RU" sz="650" dirty="0">
              <a:latin typeface="Arial"/>
              <a:cs typeface="Arial"/>
            </a:endParaRPr>
          </a:p>
        </p:txBody>
      </p:sp>
      <p:sp>
        <p:nvSpPr>
          <p:cNvPr id="116" name="object 116"/>
          <p:cNvSpPr txBox="1"/>
          <p:nvPr/>
        </p:nvSpPr>
        <p:spPr>
          <a:xfrm>
            <a:off x="2478176" y="1034365"/>
            <a:ext cx="113030" cy="13017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650" i="1" spc="-50" dirty="0">
                <a:latin typeface="Arial"/>
                <a:cs typeface="Arial"/>
              </a:rPr>
              <a:t>…</a:t>
            </a:r>
            <a:endParaRPr sz="650">
              <a:latin typeface="Arial"/>
              <a:cs typeface="Arial"/>
            </a:endParaRPr>
          </a:p>
        </p:txBody>
      </p:sp>
      <p:grpSp>
        <p:nvGrpSpPr>
          <p:cNvPr id="117" name="object 117"/>
          <p:cNvGrpSpPr/>
          <p:nvPr/>
        </p:nvGrpSpPr>
        <p:grpSpPr>
          <a:xfrm>
            <a:off x="2133600" y="1047750"/>
            <a:ext cx="900000" cy="914400"/>
            <a:chOff x="891539" y="1024128"/>
            <a:chExt cx="852678" cy="791210"/>
          </a:xfrm>
        </p:grpSpPr>
        <p:pic>
          <p:nvPicPr>
            <p:cNvPr id="119" name="object 11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00683" y="1124712"/>
              <a:ext cx="843534" cy="656081"/>
            </a:xfrm>
            <a:prstGeom prst="rect">
              <a:avLst/>
            </a:prstGeom>
          </p:spPr>
        </p:pic>
        <p:pic>
          <p:nvPicPr>
            <p:cNvPr id="120" name="object 1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91539" y="1024128"/>
              <a:ext cx="841247" cy="790956"/>
            </a:xfrm>
            <a:prstGeom prst="rect">
              <a:avLst/>
            </a:prstGeom>
          </p:spPr>
        </p:pic>
        <p:sp>
          <p:nvSpPr>
            <p:cNvPr id="121" name="object 121"/>
            <p:cNvSpPr/>
            <p:nvPr/>
          </p:nvSpPr>
          <p:spPr>
            <a:xfrm>
              <a:off x="891539" y="1024128"/>
              <a:ext cx="841375" cy="791210"/>
            </a:xfrm>
            <a:custGeom>
              <a:avLst/>
              <a:gdLst/>
              <a:ahLst/>
              <a:cxnLst/>
              <a:rect l="l" t="t" r="r" b="b"/>
              <a:pathLst>
                <a:path w="841375" h="791210">
                  <a:moveTo>
                    <a:pt x="0" y="790956"/>
                  </a:moveTo>
                  <a:lnTo>
                    <a:pt x="841247" y="790956"/>
                  </a:lnTo>
                  <a:lnTo>
                    <a:pt x="841247" y="0"/>
                  </a:lnTo>
                  <a:lnTo>
                    <a:pt x="0" y="0"/>
                  </a:lnTo>
                  <a:lnTo>
                    <a:pt x="0" y="790956"/>
                  </a:lnTo>
                  <a:close/>
                </a:path>
              </a:pathLst>
            </a:custGeom>
            <a:ln w="9144">
              <a:solidFill>
                <a:srgbClr val="FDA83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2" name="object 122"/>
          <p:cNvSpPr txBox="1"/>
          <p:nvPr/>
        </p:nvSpPr>
        <p:spPr>
          <a:xfrm>
            <a:off x="2253742" y="1119125"/>
            <a:ext cx="652145" cy="85856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Заключение контракта на проведение строительно-монтажных работ (СМР)</a:t>
            </a:r>
          </a:p>
          <a:p>
            <a:pPr marL="12700" algn="ctr">
              <a:lnSpc>
                <a:spcPts val="770"/>
              </a:lnSpc>
              <a:spcBef>
                <a:spcPts val="95"/>
              </a:spcBef>
            </a:pPr>
            <a:endParaRPr lang="ru-RU" sz="650" spc="-10" dirty="0">
              <a:latin typeface="Microsoft Sans Serif"/>
              <a:cs typeface="Microsoft Sans Serif"/>
            </a:endParaRPr>
          </a:p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dirty="0" smtClean="0">
                <a:latin typeface="Microsoft Sans Serif"/>
                <a:cs typeface="Microsoft Sans Serif"/>
              </a:rPr>
              <a:t>6 месяцев</a:t>
            </a:r>
            <a:endParaRPr sz="650" dirty="0">
              <a:latin typeface="Microsoft Sans Serif"/>
              <a:cs typeface="Microsoft Sans Serif"/>
            </a:endParaRPr>
          </a:p>
        </p:txBody>
      </p:sp>
      <p:sp>
        <p:nvSpPr>
          <p:cNvPr id="126" name="object 126"/>
          <p:cNvSpPr txBox="1"/>
          <p:nvPr/>
        </p:nvSpPr>
        <p:spPr>
          <a:xfrm>
            <a:off x="2124965" y="654630"/>
            <a:ext cx="845819" cy="363561"/>
          </a:xfrm>
          <a:prstGeom prst="rect">
            <a:avLst/>
          </a:prstGeom>
          <a:solidFill>
            <a:srgbClr val="0D5BDC"/>
          </a:solidFill>
          <a:ln w="9144">
            <a:solidFill>
              <a:srgbClr val="748D99"/>
            </a:solidFill>
          </a:ln>
        </p:spPr>
        <p:txBody>
          <a:bodyPr vert="horz" wrap="square" lIns="0" tIns="78105" rIns="0" bIns="0" rtlCol="0">
            <a:spAutoFit/>
          </a:bodyPr>
          <a:lstStyle/>
          <a:p>
            <a:pPr marL="1588" algn="ctr">
              <a:lnSpc>
                <a:spcPct val="100000"/>
              </a:lnSpc>
              <a:spcBef>
                <a:spcPts val="615"/>
              </a:spcBef>
            </a:pPr>
            <a:r>
              <a:rPr lang="ru-RU" sz="700" b="1" spc="-10" dirty="0" smtClean="0">
                <a:solidFill>
                  <a:srgbClr val="FFFFFF"/>
                </a:solidFill>
                <a:latin typeface="Arial"/>
                <a:cs typeface="Arial"/>
              </a:rPr>
              <a:t>УКС- Подрядчик</a:t>
            </a:r>
          </a:p>
          <a:p>
            <a:pPr marL="155575">
              <a:lnSpc>
                <a:spcPct val="100000"/>
              </a:lnSpc>
              <a:spcBef>
                <a:spcPts val="615"/>
              </a:spcBef>
            </a:pPr>
            <a:endParaRPr sz="650" dirty="0">
              <a:latin typeface="Arial"/>
              <a:cs typeface="Arial"/>
            </a:endParaRPr>
          </a:p>
        </p:txBody>
      </p:sp>
      <p:grpSp>
        <p:nvGrpSpPr>
          <p:cNvPr id="127" name="object 127"/>
          <p:cNvGrpSpPr/>
          <p:nvPr/>
        </p:nvGrpSpPr>
        <p:grpSpPr>
          <a:xfrm>
            <a:off x="3302254" y="1072642"/>
            <a:ext cx="900000" cy="1041908"/>
            <a:chOff x="2039112" y="1001267"/>
            <a:chExt cx="866394" cy="957834"/>
          </a:xfrm>
        </p:grpSpPr>
        <p:pic>
          <p:nvPicPr>
            <p:cNvPr id="129" name="object 129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039112" y="1001267"/>
              <a:ext cx="866394" cy="957834"/>
            </a:xfrm>
            <a:prstGeom prst="rect">
              <a:avLst/>
            </a:prstGeom>
          </p:spPr>
        </p:pic>
        <p:pic>
          <p:nvPicPr>
            <p:cNvPr id="130" name="object 130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043684" y="1033271"/>
              <a:ext cx="845819" cy="827531"/>
            </a:xfrm>
            <a:prstGeom prst="rect">
              <a:avLst/>
            </a:prstGeom>
          </p:spPr>
        </p:pic>
      </p:grpSp>
      <p:sp>
        <p:nvSpPr>
          <p:cNvPr id="131" name="object 131"/>
          <p:cNvSpPr txBox="1"/>
          <p:nvPr/>
        </p:nvSpPr>
        <p:spPr>
          <a:xfrm>
            <a:off x="3352800" y="1123950"/>
            <a:ext cx="845819" cy="787395"/>
          </a:xfrm>
          <a:prstGeom prst="rect">
            <a:avLst/>
          </a:prstGeom>
          <a:ln w="9144">
            <a:noFill/>
          </a:ln>
        </p:spPr>
        <p:txBody>
          <a:bodyPr vert="horz" wrap="square" lIns="0" tIns="17780" rIns="0" bIns="0" rtlCol="0">
            <a:spAutoFit/>
          </a:bodyPr>
          <a:lstStyle/>
          <a:p>
            <a:pPr indent="3175" algn="ctr">
              <a:lnSpc>
                <a:spcPts val="770"/>
              </a:lnSpc>
              <a:spcBef>
                <a:spcPts val="140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Начало выполнения СМР.</a:t>
            </a:r>
          </a:p>
          <a:p>
            <a:pPr indent="3175" algn="ctr">
              <a:lnSpc>
                <a:spcPts val="770"/>
              </a:lnSpc>
              <a:spcBef>
                <a:spcPts val="140"/>
              </a:spcBef>
            </a:pPr>
            <a:r>
              <a:rPr lang="ru-RU" sz="650" spc="-10" dirty="0" smtClean="0">
                <a:solidFill>
                  <a:schemeClr val="tx1"/>
                </a:solidFill>
                <a:latin typeface="Microsoft Sans Serif"/>
                <a:cs typeface="Microsoft Sans Serif"/>
              </a:rPr>
              <a:t>Подрядчик ознакомляется</a:t>
            </a:r>
          </a:p>
          <a:p>
            <a:pPr indent="3175" algn="ctr">
              <a:lnSpc>
                <a:spcPts val="770"/>
              </a:lnSpc>
              <a:spcBef>
                <a:spcPts val="140"/>
              </a:spcBef>
            </a:pPr>
            <a:r>
              <a:rPr lang="ru-RU" sz="650" spc="-10" dirty="0" smtClean="0">
                <a:solidFill>
                  <a:schemeClr val="tx1"/>
                </a:solidFill>
                <a:latin typeface="Microsoft Sans Serif"/>
                <a:cs typeface="Microsoft Sans Serif"/>
              </a:rPr>
              <a:t>с ПСД  </a:t>
            </a:r>
          </a:p>
          <a:p>
            <a:pPr indent="3175" algn="ctr">
              <a:lnSpc>
                <a:spcPts val="770"/>
              </a:lnSpc>
              <a:spcBef>
                <a:spcPts val="140"/>
              </a:spcBef>
            </a:pPr>
            <a:r>
              <a:rPr lang="ru-RU" sz="650" spc="-10" dirty="0" smtClean="0">
                <a:solidFill>
                  <a:schemeClr val="tx1"/>
                </a:solidFill>
                <a:latin typeface="Microsoft Sans Serif"/>
                <a:cs typeface="Microsoft Sans Serif"/>
              </a:rPr>
              <a:t> </a:t>
            </a:r>
          </a:p>
          <a:p>
            <a:pPr indent="3175" algn="ctr">
              <a:lnSpc>
                <a:spcPts val="770"/>
              </a:lnSpc>
              <a:spcBef>
                <a:spcPts val="140"/>
              </a:spcBef>
            </a:pPr>
            <a:r>
              <a:rPr lang="ru-RU" sz="650" spc="-10" dirty="0" smtClean="0">
                <a:solidFill>
                  <a:schemeClr val="tx1"/>
                </a:solidFill>
                <a:latin typeface="Microsoft Sans Serif"/>
                <a:cs typeface="Microsoft Sans Serif"/>
              </a:rPr>
              <a:t>7 дней</a:t>
            </a:r>
            <a:endParaRPr sz="650" dirty="0">
              <a:solidFill>
                <a:schemeClr val="tx1"/>
              </a:solidFill>
              <a:latin typeface="Microsoft Sans Serif"/>
              <a:cs typeface="Microsoft Sans Serif"/>
            </a:endParaRPr>
          </a:p>
        </p:txBody>
      </p:sp>
      <p:grpSp>
        <p:nvGrpSpPr>
          <p:cNvPr id="132" name="object 132"/>
          <p:cNvGrpSpPr/>
          <p:nvPr/>
        </p:nvGrpSpPr>
        <p:grpSpPr>
          <a:xfrm>
            <a:off x="3310570" y="643996"/>
            <a:ext cx="841375" cy="395478"/>
            <a:chOff x="2048256" y="594359"/>
            <a:chExt cx="841375" cy="395478"/>
          </a:xfrm>
        </p:grpSpPr>
        <p:pic>
          <p:nvPicPr>
            <p:cNvPr id="134" name="object 134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121408" y="608075"/>
              <a:ext cx="747521" cy="381762"/>
            </a:xfrm>
            <a:prstGeom prst="rect">
              <a:avLst/>
            </a:prstGeom>
          </p:spPr>
        </p:pic>
        <p:sp>
          <p:nvSpPr>
            <p:cNvPr id="135" name="object 135"/>
            <p:cNvSpPr/>
            <p:nvPr/>
          </p:nvSpPr>
          <p:spPr>
            <a:xfrm>
              <a:off x="2048256" y="594359"/>
              <a:ext cx="841375" cy="361315"/>
            </a:xfrm>
            <a:custGeom>
              <a:avLst/>
              <a:gdLst/>
              <a:ahLst/>
              <a:cxnLst/>
              <a:rect l="l" t="t" r="r" b="b"/>
              <a:pathLst>
                <a:path w="841375" h="361315">
                  <a:moveTo>
                    <a:pt x="841247" y="0"/>
                  </a:moveTo>
                  <a:lnTo>
                    <a:pt x="0" y="0"/>
                  </a:lnTo>
                  <a:lnTo>
                    <a:pt x="0" y="361188"/>
                  </a:lnTo>
                  <a:lnTo>
                    <a:pt x="841247" y="361188"/>
                  </a:lnTo>
                  <a:lnTo>
                    <a:pt x="841247" y="0"/>
                  </a:lnTo>
                  <a:close/>
                </a:path>
              </a:pathLst>
            </a:custGeom>
            <a:solidFill>
              <a:srgbClr val="78909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6" name="object 136"/>
            <p:cNvSpPr/>
            <p:nvPr/>
          </p:nvSpPr>
          <p:spPr>
            <a:xfrm>
              <a:off x="2048256" y="594359"/>
              <a:ext cx="841375" cy="361315"/>
            </a:xfrm>
            <a:custGeom>
              <a:avLst/>
              <a:gdLst/>
              <a:ahLst/>
              <a:cxnLst/>
              <a:rect l="l" t="t" r="r" b="b"/>
              <a:pathLst>
                <a:path w="841375" h="361315">
                  <a:moveTo>
                    <a:pt x="0" y="361188"/>
                  </a:moveTo>
                  <a:lnTo>
                    <a:pt x="841247" y="361188"/>
                  </a:lnTo>
                  <a:lnTo>
                    <a:pt x="841247" y="0"/>
                  </a:lnTo>
                  <a:lnTo>
                    <a:pt x="0" y="0"/>
                  </a:lnTo>
                  <a:lnTo>
                    <a:pt x="0" y="361188"/>
                  </a:lnTo>
                  <a:close/>
                </a:path>
              </a:pathLst>
            </a:custGeom>
            <a:ln w="9144">
              <a:solidFill>
                <a:srgbClr val="748D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7" name="object 137"/>
          <p:cNvSpPr txBox="1"/>
          <p:nvPr/>
        </p:nvSpPr>
        <p:spPr>
          <a:xfrm>
            <a:off x="3429000" y="666750"/>
            <a:ext cx="634444" cy="237886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endParaRPr sz="650" dirty="0" smtClean="0">
              <a:latin typeface="Arial"/>
              <a:cs typeface="Arial"/>
            </a:endParaRPr>
          </a:p>
          <a:p>
            <a:pPr marL="71755">
              <a:lnSpc>
                <a:spcPct val="100000"/>
              </a:lnSpc>
              <a:spcBef>
                <a:spcPts val="50"/>
              </a:spcBef>
            </a:pPr>
            <a:r>
              <a:rPr lang="ru-RU" sz="700" b="1" spc="-10" dirty="0" smtClean="0">
                <a:solidFill>
                  <a:srgbClr val="FFFFFF"/>
                </a:solidFill>
                <a:latin typeface="Arial"/>
                <a:cs typeface="Arial"/>
              </a:rPr>
              <a:t>Подрядчик</a:t>
            </a:r>
            <a:endParaRPr sz="700" dirty="0">
              <a:latin typeface="Arial"/>
              <a:cs typeface="Arial"/>
            </a:endParaRPr>
          </a:p>
        </p:txBody>
      </p:sp>
      <p:pic>
        <p:nvPicPr>
          <p:cNvPr id="140" name="object 14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5650002" y="1065604"/>
            <a:ext cx="900000" cy="900000"/>
          </a:xfrm>
          <a:prstGeom prst="rect">
            <a:avLst/>
          </a:prstGeom>
        </p:spPr>
      </p:pic>
      <p:sp>
        <p:nvSpPr>
          <p:cNvPr id="141" name="object 141"/>
          <p:cNvSpPr txBox="1"/>
          <p:nvPr/>
        </p:nvSpPr>
        <p:spPr>
          <a:xfrm>
            <a:off x="5731509" y="1196088"/>
            <a:ext cx="762001" cy="700192"/>
          </a:xfrm>
          <a:prstGeom prst="rect">
            <a:avLst/>
          </a:prstGeom>
          <a:ln w="9144">
            <a:noFill/>
          </a:ln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Принятие технического решения для внесения изменений в ПСД</a:t>
            </a: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endParaRPr lang="ru-RU" sz="650" spc="-10" dirty="0">
              <a:solidFill>
                <a:srgbClr val="002060"/>
              </a:solidFill>
              <a:latin typeface="Microsoft Sans Serif"/>
              <a:cs typeface="Microsoft Sans Serif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lang="ru-RU" sz="650" spc="-10" dirty="0" smtClean="0">
                <a:solidFill>
                  <a:srgbClr val="002060"/>
                </a:solidFill>
                <a:latin typeface="Microsoft Sans Serif"/>
                <a:cs typeface="Microsoft Sans Serif"/>
              </a:rPr>
              <a:t>3 дня</a:t>
            </a:r>
            <a:endParaRPr sz="650" dirty="0">
              <a:solidFill>
                <a:srgbClr val="002060"/>
              </a:solidFill>
              <a:latin typeface="Microsoft Sans Serif"/>
              <a:cs typeface="Microsoft Sans Serif"/>
            </a:endParaRPr>
          </a:p>
        </p:txBody>
      </p:sp>
      <p:sp>
        <p:nvSpPr>
          <p:cNvPr id="146" name="object 146"/>
          <p:cNvSpPr txBox="1"/>
          <p:nvPr/>
        </p:nvSpPr>
        <p:spPr>
          <a:xfrm>
            <a:off x="5671780" y="632778"/>
            <a:ext cx="932258" cy="405239"/>
          </a:xfrm>
          <a:prstGeom prst="rect">
            <a:avLst/>
          </a:prstGeom>
          <a:solidFill>
            <a:srgbClr val="78909C"/>
          </a:solidFill>
        </p:spPr>
        <p:txBody>
          <a:bodyPr vert="horz" wrap="square" lIns="0" tIns="83820" rIns="0" bIns="0" rtlCol="0">
            <a:spAutoFit/>
          </a:bodyPr>
          <a:lstStyle/>
          <a:p>
            <a:pPr algn="ctr">
              <a:spcBef>
                <a:spcPts val="655"/>
              </a:spcBef>
            </a:pPr>
            <a:r>
              <a:rPr lang="ru-RU" sz="700" b="1" spc="-10" dirty="0" smtClean="0">
                <a:solidFill>
                  <a:srgbClr val="FFFFFF"/>
                </a:solidFill>
                <a:latin typeface="Arial"/>
                <a:cs typeface="Arial"/>
              </a:rPr>
              <a:t>УКС</a:t>
            </a:r>
          </a:p>
          <a:p>
            <a:pPr marL="178435">
              <a:spcBef>
                <a:spcPts val="655"/>
              </a:spcBef>
            </a:pPr>
            <a:endParaRPr lang="ru-RU" sz="700" b="1" spc="-10" dirty="0" smtClean="0">
              <a:solidFill>
                <a:srgbClr val="FFFFFF"/>
              </a:solidFill>
              <a:latin typeface="Arial"/>
              <a:cs typeface="Arial"/>
            </a:endParaRPr>
          </a:p>
        </p:txBody>
      </p:sp>
      <p:pic>
        <p:nvPicPr>
          <p:cNvPr id="150" name="object 150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4510152" y="1061666"/>
            <a:ext cx="900000" cy="900000"/>
          </a:xfrm>
          <a:prstGeom prst="rect">
            <a:avLst/>
          </a:prstGeom>
        </p:spPr>
      </p:pic>
      <p:sp>
        <p:nvSpPr>
          <p:cNvPr id="151" name="object 151"/>
          <p:cNvSpPr txBox="1"/>
          <p:nvPr/>
        </p:nvSpPr>
        <p:spPr>
          <a:xfrm>
            <a:off x="4572000" y="1276350"/>
            <a:ext cx="762000" cy="410369"/>
          </a:xfrm>
          <a:prstGeom prst="rect">
            <a:avLst/>
          </a:prstGeom>
          <a:ln w="9144">
            <a:noFill/>
          </a:ln>
        </p:spPr>
        <p:txBody>
          <a:bodyPr vert="horz" wrap="square" lIns="0" tIns="0" rIns="0" bIns="0" rtlCol="0">
            <a:spAutoFit/>
          </a:bodyPr>
          <a:lstStyle/>
          <a:p>
            <a:pPr marL="1270" algn="ctr">
              <a:lnSpc>
                <a:spcPts val="770"/>
              </a:lnSpc>
            </a:pPr>
            <a:r>
              <a:rPr lang="ru-RU" sz="650" spc="-10" dirty="0" smtClean="0">
                <a:latin typeface="Microsoft Sans Serif"/>
                <a:cs typeface="Microsoft Sans Serif"/>
              </a:rPr>
              <a:t>Выявление технических проблем во время выполнения СМР</a:t>
            </a:r>
            <a:endParaRPr lang="ru-RU" sz="650" spc="500" dirty="0">
              <a:latin typeface="Microsoft Sans Serif"/>
              <a:cs typeface="Microsoft Sans Serif"/>
            </a:endParaRPr>
          </a:p>
        </p:txBody>
      </p:sp>
      <p:pic>
        <p:nvPicPr>
          <p:cNvPr id="154" name="object 154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4536693" y="684022"/>
            <a:ext cx="747522" cy="377189"/>
          </a:xfrm>
          <a:prstGeom prst="rect">
            <a:avLst/>
          </a:prstGeom>
        </p:spPr>
      </p:pic>
      <p:sp>
        <p:nvSpPr>
          <p:cNvPr id="156" name="object 156"/>
          <p:cNvSpPr txBox="1"/>
          <p:nvPr/>
        </p:nvSpPr>
        <p:spPr>
          <a:xfrm>
            <a:off x="4495800" y="623315"/>
            <a:ext cx="907337" cy="389209"/>
          </a:xfrm>
          <a:prstGeom prst="rect">
            <a:avLst/>
          </a:prstGeom>
          <a:solidFill>
            <a:srgbClr val="78909C"/>
          </a:solidFill>
        </p:spPr>
        <p:txBody>
          <a:bodyPr vert="horz" wrap="square" lIns="0" tIns="83185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655"/>
              </a:spcBef>
            </a:pPr>
            <a:r>
              <a:rPr lang="ru-RU" sz="700" b="1" spc="-10" dirty="0" smtClean="0">
                <a:solidFill>
                  <a:srgbClr val="FFFFFF"/>
                </a:solidFill>
                <a:latin typeface="Arial"/>
                <a:cs typeface="Arial"/>
              </a:rPr>
              <a:t>Подрядчик</a:t>
            </a:r>
          </a:p>
          <a:p>
            <a:pPr marL="3175" algn="ctr">
              <a:lnSpc>
                <a:spcPct val="100000"/>
              </a:lnSpc>
              <a:spcBef>
                <a:spcPts val="655"/>
              </a:spcBef>
            </a:pPr>
            <a:endParaRPr lang="ru-RU" sz="700" b="1" spc="-10" dirty="0" smtClean="0">
              <a:solidFill>
                <a:srgbClr val="FFFFFF"/>
              </a:solidFill>
              <a:latin typeface="Arial"/>
              <a:cs typeface="Arial"/>
            </a:endParaRPr>
          </a:p>
        </p:txBody>
      </p:sp>
      <p:grpSp>
        <p:nvGrpSpPr>
          <p:cNvPr id="157" name="object 157"/>
          <p:cNvGrpSpPr/>
          <p:nvPr/>
        </p:nvGrpSpPr>
        <p:grpSpPr>
          <a:xfrm>
            <a:off x="4267200" y="1276350"/>
            <a:ext cx="2522932" cy="214884"/>
            <a:chOff x="4101083" y="1211579"/>
            <a:chExt cx="2531582" cy="214884"/>
          </a:xfrm>
        </p:grpSpPr>
        <p:pic>
          <p:nvPicPr>
            <p:cNvPr id="159" name="object 159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101083" y="1211579"/>
              <a:ext cx="237743" cy="214884"/>
            </a:xfrm>
            <a:prstGeom prst="rect">
              <a:avLst/>
            </a:prstGeom>
          </p:spPr>
        </p:pic>
        <p:pic>
          <p:nvPicPr>
            <p:cNvPr id="160" name="object 160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248002" y="1211579"/>
              <a:ext cx="237744" cy="214884"/>
            </a:xfrm>
            <a:prstGeom prst="rect">
              <a:avLst/>
            </a:prstGeom>
          </p:spPr>
        </p:pic>
        <p:pic>
          <p:nvPicPr>
            <p:cNvPr id="162" name="object 162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394921" y="1211579"/>
              <a:ext cx="237744" cy="214884"/>
            </a:xfrm>
            <a:prstGeom prst="rect">
              <a:avLst/>
            </a:prstGeom>
          </p:spPr>
        </p:pic>
      </p:grpSp>
      <p:pic>
        <p:nvPicPr>
          <p:cNvPr id="168" name="object 168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3124200" y="2724150"/>
            <a:ext cx="237744" cy="214884"/>
          </a:xfrm>
          <a:prstGeom prst="rect">
            <a:avLst/>
          </a:prstGeom>
        </p:spPr>
      </p:pic>
      <p:sp>
        <p:nvSpPr>
          <p:cNvPr id="173" name="object 173"/>
          <p:cNvSpPr txBox="1"/>
          <p:nvPr/>
        </p:nvSpPr>
        <p:spPr>
          <a:xfrm>
            <a:off x="957676" y="3645329"/>
            <a:ext cx="4909724" cy="194284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302385" algn="l"/>
              </a:tabLst>
            </a:pPr>
            <a:r>
              <a:rPr sz="1725" baseline="2415" dirty="0" smtClean="0">
                <a:latin typeface="Microsoft Sans Serif"/>
                <a:cs typeface="Microsoft Sans Serif"/>
              </a:rPr>
              <a:t>Обозначения</a:t>
            </a:r>
            <a:r>
              <a:rPr lang="ru-RU" sz="1725" baseline="2415" dirty="0" smtClean="0">
                <a:latin typeface="Microsoft Sans Serif"/>
                <a:cs typeface="Microsoft Sans Serif"/>
              </a:rPr>
              <a:t>:    </a:t>
            </a:r>
            <a:r>
              <a:rPr lang="ru-RU" sz="1725" spc="254" baseline="2415" dirty="0" smtClean="0">
                <a:latin typeface="Microsoft Sans Serif"/>
                <a:cs typeface="Microsoft Sans Serif"/>
              </a:rPr>
              <a:t> </a:t>
            </a:r>
            <a:r>
              <a:rPr sz="1725" baseline="2415" dirty="0" smtClean="0">
                <a:latin typeface="Microsoft Sans Serif"/>
                <a:cs typeface="Microsoft Sans Serif"/>
              </a:rPr>
              <a:t>-</a:t>
            </a:r>
            <a:r>
              <a:rPr lang="ru-RU" sz="1725" baseline="2415" dirty="0" smtClean="0">
                <a:latin typeface="Microsoft Sans Serif"/>
                <a:cs typeface="Microsoft Sans Serif"/>
              </a:rPr>
              <a:t>        </a:t>
            </a:r>
            <a:r>
              <a:rPr lang="ru-RU" sz="1725" spc="-15" baseline="2415" dirty="0" smtClean="0">
                <a:latin typeface="Microsoft Sans Serif"/>
                <a:cs typeface="Microsoft Sans Serif"/>
              </a:rPr>
              <a:t>проблемы;            -  ожидание; </a:t>
            </a:r>
            <a:endParaRPr sz="1725" baseline="2415" dirty="0">
              <a:latin typeface="Microsoft Sans Serif"/>
              <a:cs typeface="Microsoft Sans Serif"/>
            </a:endParaRPr>
          </a:p>
        </p:txBody>
      </p:sp>
      <p:sp>
        <p:nvSpPr>
          <p:cNvPr id="186" name="object 146"/>
          <p:cNvSpPr txBox="1"/>
          <p:nvPr/>
        </p:nvSpPr>
        <p:spPr>
          <a:xfrm>
            <a:off x="3352800" y="2038350"/>
            <a:ext cx="855344" cy="305212"/>
          </a:xfrm>
          <a:prstGeom prst="rect">
            <a:avLst/>
          </a:prstGeom>
          <a:solidFill>
            <a:srgbClr val="78909C"/>
          </a:solidFill>
        </p:spPr>
        <p:txBody>
          <a:bodyPr vert="horz" wrap="square" lIns="0" tIns="838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60"/>
              </a:spcBef>
            </a:pPr>
            <a:r>
              <a:rPr lang="ru-RU" sz="700" b="1" spc="-10" dirty="0" smtClean="0">
                <a:solidFill>
                  <a:srgbClr val="FFFFFF"/>
                </a:solidFill>
                <a:latin typeface="Arial"/>
                <a:cs typeface="Arial"/>
              </a:rPr>
              <a:t>Проектировщик</a:t>
            </a:r>
          </a:p>
          <a:p>
            <a:pPr marL="240665">
              <a:lnSpc>
                <a:spcPct val="100000"/>
              </a:lnSpc>
              <a:spcBef>
                <a:spcPts val="50"/>
              </a:spcBef>
            </a:pPr>
            <a:endParaRPr sz="650" dirty="0">
              <a:latin typeface="Arial"/>
              <a:cs typeface="Arial"/>
            </a:endParaRPr>
          </a:p>
        </p:txBody>
      </p:sp>
      <p:pic>
        <p:nvPicPr>
          <p:cNvPr id="214" name="object 162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905000" y="2724150"/>
            <a:ext cx="237744" cy="214884"/>
          </a:xfrm>
          <a:prstGeom prst="rect">
            <a:avLst/>
          </a:prstGeom>
        </p:spPr>
      </p:pic>
      <p:pic>
        <p:nvPicPr>
          <p:cNvPr id="215" name="object 159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3048000" y="1276350"/>
            <a:ext cx="237743" cy="214884"/>
          </a:xfrm>
          <a:prstGeom prst="rect">
            <a:avLst/>
          </a:prstGeom>
        </p:spPr>
      </p:pic>
      <p:pic>
        <p:nvPicPr>
          <p:cNvPr id="216" name="object 162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4267200" y="2724150"/>
            <a:ext cx="237744" cy="214884"/>
          </a:xfrm>
          <a:prstGeom prst="rect">
            <a:avLst/>
          </a:prstGeom>
        </p:spPr>
      </p:pic>
      <p:sp>
        <p:nvSpPr>
          <p:cNvPr id="217" name="Прямоугольник 216"/>
          <p:cNvSpPr/>
          <p:nvPr/>
        </p:nvSpPr>
        <p:spPr>
          <a:xfrm>
            <a:off x="4495799" y="2571750"/>
            <a:ext cx="97652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175" marR="110489" algn="ctr">
              <a:lnSpc>
                <a:spcPts val="760"/>
              </a:lnSpc>
            </a:pPr>
            <a:r>
              <a:rPr lang="ru-RU" sz="650" spc="-10" dirty="0" smtClean="0">
                <a:latin typeface="Microsoft Sans Serif"/>
                <a:cs typeface="Microsoft Sans Serif"/>
              </a:rPr>
              <a:t>Предоставление заказчику исправленной документации</a:t>
            </a:r>
          </a:p>
          <a:p>
            <a:pPr marL="3175" marR="110489" algn="ctr">
              <a:lnSpc>
                <a:spcPts val="760"/>
              </a:lnSpc>
            </a:pPr>
            <a:endParaRPr lang="ru-RU" sz="650" spc="-10" dirty="0" smtClean="0">
              <a:solidFill>
                <a:schemeClr val="tx1"/>
              </a:solidFill>
              <a:latin typeface="Microsoft Sans Serif"/>
              <a:cs typeface="Microsoft Sans Serif"/>
            </a:endParaRPr>
          </a:p>
          <a:p>
            <a:pPr marL="3175" marR="110489" algn="ctr">
              <a:lnSpc>
                <a:spcPts val="760"/>
              </a:lnSpc>
            </a:pPr>
            <a:r>
              <a:rPr lang="ru-RU" sz="650" spc="-10" dirty="0" smtClean="0">
                <a:solidFill>
                  <a:schemeClr val="tx1"/>
                </a:solidFill>
                <a:latin typeface="Microsoft Sans Serif"/>
                <a:cs typeface="Microsoft Sans Serif"/>
              </a:rPr>
              <a:t>30 дней</a:t>
            </a:r>
            <a:endParaRPr lang="ru-RU" sz="650" dirty="0">
              <a:solidFill>
                <a:schemeClr val="tx1"/>
              </a:solidFill>
              <a:latin typeface="Microsoft Sans Serif"/>
              <a:cs typeface="Microsoft Sans Serif"/>
            </a:endParaRPr>
          </a:p>
        </p:txBody>
      </p:sp>
      <p:sp>
        <p:nvSpPr>
          <p:cNvPr id="218" name="object 126"/>
          <p:cNvSpPr txBox="1"/>
          <p:nvPr/>
        </p:nvSpPr>
        <p:spPr>
          <a:xfrm>
            <a:off x="5715000" y="2038350"/>
            <a:ext cx="845819" cy="307135"/>
          </a:xfrm>
          <a:prstGeom prst="rect">
            <a:avLst/>
          </a:prstGeom>
          <a:solidFill>
            <a:srgbClr val="0D5BDC"/>
          </a:solidFill>
          <a:ln w="9144">
            <a:solidFill>
              <a:srgbClr val="748D99"/>
            </a:solidFill>
          </a:ln>
        </p:spPr>
        <p:txBody>
          <a:bodyPr vert="horz" wrap="square" lIns="0" tIns="7810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50"/>
              </a:spcBef>
            </a:pPr>
            <a:r>
              <a:rPr lang="ru-RU" sz="700" b="1" spc="-10" dirty="0" smtClean="0">
                <a:solidFill>
                  <a:srgbClr val="FFFFFF"/>
                </a:solidFill>
                <a:latin typeface="Arial"/>
                <a:cs typeface="Arial"/>
              </a:rPr>
              <a:t>Подрядчик</a:t>
            </a:r>
          </a:p>
          <a:p>
            <a:pPr marL="71755">
              <a:lnSpc>
                <a:spcPct val="100000"/>
              </a:lnSpc>
              <a:spcBef>
                <a:spcPts val="50"/>
              </a:spcBef>
            </a:pPr>
            <a:endParaRPr lang="ru-RU" sz="700" dirty="0">
              <a:latin typeface="Arial"/>
              <a:cs typeface="Arial"/>
            </a:endParaRPr>
          </a:p>
        </p:txBody>
      </p:sp>
      <p:sp>
        <p:nvSpPr>
          <p:cNvPr id="66" name="16-конечная звезда 161"/>
          <p:cNvSpPr/>
          <p:nvPr/>
        </p:nvSpPr>
        <p:spPr>
          <a:xfrm>
            <a:off x="3197150" y="2427117"/>
            <a:ext cx="340948" cy="317363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16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67" name="16-конечная звезда 161"/>
          <p:cNvSpPr/>
          <p:nvPr/>
        </p:nvSpPr>
        <p:spPr>
          <a:xfrm>
            <a:off x="4363172" y="2421240"/>
            <a:ext cx="340948" cy="317363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14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68" name="16-конечная звезда 161"/>
          <p:cNvSpPr/>
          <p:nvPr/>
        </p:nvSpPr>
        <p:spPr>
          <a:xfrm>
            <a:off x="5403137" y="2472397"/>
            <a:ext cx="340948" cy="317363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14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69" name="16-конечная звезда 161"/>
          <p:cNvSpPr/>
          <p:nvPr/>
        </p:nvSpPr>
        <p:spPr>
          <a:xfrm>
            <a:off x="2086463" y="3571262"/>
            <a:ext cx="340948" cy="317363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16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71" name="16-конечная звезда 161"/>
          <p:cNvSpPr/>
          <p:nvPr/>
        </p:nvSpPr>
        <p:spPr>
          <a:xfrm>
            <a:off x="4108849" y="2395881"/>
            <a:ext cx="340948" cy="317363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16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grpSp>
        <p:nvGrpSpPr>
          <p:cNvPr id="72" name="Group 169"/>
          <p:cNvGrpSpPr/>
          <p:nvPr/>
        </p:nvGrpSpPr>
        <p:grpSpPr bwMode="auto">
          <a:xfrm>
            <a:off x="3066748" y="3027680"/>
            <a:ext cx="327491" cy="347715"/>
            <a:chOff x="0" y="0"/>
            <a:chExt cx="941" cy="634"/>
          </a:xfrm>
        </p:grpSpPr>
        <p:sp>
          <p:nvSpPr>
            <p:cNvPr id="73" name="Arc 153"/>
            <p:cNvSpPr>
              <a:spLocks/>
            </p:cNvSpPr>
            <p:nvPr/>
          </p:nvSpPr>
          <p:spPr bwMode="auto">
            <a:xfrm>
              <a:off x="437" y="0"/>
              <a:ext cx="279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1800" dirty="0">
                  <a:solidFill>
                    <a:srgbClr val="215968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 </a:t>
              </a:r>
              <a:endParaRPr lang="ru-RU" sz="18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74" name="Arc 154"/>
            <p:cNvSpPr>
              <a:spLocks/>
            </p:cNvSpPr>
            <p:nvPr/>
          </p:nvSpPr>
          <p:spPr bwMode="auto">
            <a:xfrm flipH="1">
              <a:off x="215" y="0"/>
              <a:ext cx="218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1800" dirty="0">
                  <a:solidFill>
                    <a:srgbClr val="215968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 </a:t>
              </a:r>
              <a:endParaRPr lang="ru-RU" sz="18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75" name="Arc 156"/>
            <p:cNvSpPr>
              <a:spLocks/>
            </p:cNvSpPr>
            <p:nvPr/>
          </p:nvSpPr>
          <p:spPr bwMode="auto">
            <a:xfrm flipH="1" flipV="1">
              <a:off x="0" y="503"/>
              <a:ext cx="215" cy="114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1800" dirty="0">
                  <a:solidFill>
                    <a:srgbClr val="215968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 </a:t>
              </a:r>
              <a:endParaRPr lang="ru-RU" sz="18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76" name="Arc 157"/>
            <p:cNvSpPr>
              <a:spLocks/>
            </p:cNvSpPr>
            <p:nvPr/>
          </p:nvSpPr>
          <p:spPr bwMode="auto">
            <a:xfrm flipV="1">
              <a:off x="716" y="503"/>
              <a:ext cx="225" cy="119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1800" dirty="0">
                  <a:solidFill>
                    <a:srgbClr val="215968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 </a:t>
              </a:r>
              <a:endParaRPr lang="ru-RU" sz="18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77" name="AutoShape 158"/>
            <p:cNvCxnSpPr>
              <a:cxnSpLocks noChangeShapeType="1"/>
            </p:cNvCxnSpPr>
            <p:nvPr/>
          </p:nvCxnSpPr>
          <p:spPr bwMode="auto">
            <a:xfrm flipH="1">
              <a:off x="245" y="0"/>
              <a:ext cx="195" cy="255"/>
            </a:xfrm>
            <a:prstGeom prst="straightConnector1">
              <a:avLst/>
            </a:pr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</p:cxnSp>
        <p:cxnSp>
          <p:nvCxnSpPr>
            <p:cNvPr id="78" name="AutoShape 159"/>
            <p:cNvCxnSpPr>
              <a:cxnSpLocks noChangeShapeType="1"/>
            </p:cNvCxnSpPr>
            <p:nvPr/>
          </p:nvCxnSpPr>
          <p:spPr bwMode="auto">
            <a:xfrm flipH="1">
              <a:off x="225" y="23"/>
              <a:ext cx="274" cy="358"/>
            </a:xfrm>
            <a:prstGeom prst="straightConnector1">
              <a:avLst/>
            </a:pr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</p:cxnSp>
        <p:cxnSp>
          <p:nvCxnSpPr>
            <p:cNvPr id="79" name="AutoShape 160"/>
            <p:cNvCxnSpPr>
              <a:cxnSpLocks noChangeShapeType="1"/>
            </p:cNvCxnSpPr>
            <p:nvPr/>
          </p:nvCxnSpPr>
          <p:spPr bwMode="auto">
            <a:xfrm flipH="1">
              <a:off x="213" y="54"/>
              <a:ext cx="346" cy="453"/>
            </a:xfrm>
            <a:prstGeom prst="straightConnector1">
              <a:avLst/>
            </a:pr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</p:cxnSp>
        <p:cxnSp>
          <p:nvCxnSpPr>
            <p:cNvPr id="80" name="AutoShape 161"/>
            <p:cNvCxnSpPr>
              <a:cxnSpLocks noChangeShapeType="1"/>
            </p:cNvCxnSpPr>
            <p:nvPr/>
          </p:nvCxnSpPr>
          <p:spPr bwMode="auto">
            <a:xfrm flipH="1">
              <a:off x="219" y="117"/>
              <a:ext cx="388" cy="508"/>
            </a:xfrm>
            <a:prstGeom prst="straightConnector1">
              <a:avLst/>
            </a:pr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</p:cxnSp>
        <p:cxnSp>
          <p:nvCxnSpPr>
            <p:cNvPr id="81" name="AutoShape 162"/>
            <p:cNvCxnSpPr>
              <a:cxnSpLocks noChangeShapeType="1"/>
            </p:cNvCxnSpPr>
            <p:nvPr/>
          </p:nvCxnSpPr>
          <p:spPr bwMode="auto">
            <a:xfrm flipH="1">
              <a:off x="298" y="172"/>
              <a:ext cx="346" cy="453"/>
            </a:xfrm>
            <a:prstGeom prst="straightConnector1">
              <a:avLst/>
            </a:pr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</p:cxnSp>
        <p:cxnSp>
          <p:nvCxnSpPr>
            <p:cNvPr id="82" name="AutoShape 163"/>
            <p:cNvCxnSpPr>
              <a:cxnSpLocks noChangeShapeType="1"/>
            </p:cNvCxnSpPr>
            <p:nvPr/>
          </p:nvCxnSpPr>
          <p:spPr bwMode="auto">
            <a:xfrm flipH="1">
              <a:off x="379" y="236"/>
              <a:ext cx="298" cy="389"/>
            </a:xfrm>
            <a:prstGeom prst="straightConnector1">
              <a:avLst/>
            </a:pr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</p:cxnSp>
        <p:cxnSp>
          <p:nvCxnSpPr>
            <p:cNvPr id="83" name="AutoShape 165"/>
            <p:cNvCxnSpPr>
              <a:cxnSpLocks noChangeShapeType="1"/>
            </p:cNvCxnSpPr>
            <p:nvPr/>
          </p:nvCxnSpPr>
          <p:spPr bwMode="auto">
            <a:xfrm flipH="1">
              <a:off x="468" y="332"/>
              <a:ext cx="231" cy="302"/>
            </a:xfrm>
            <a:prstGeom prst="straightConnector1">
              <a:avLst/>
            </a:pr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</p:cxnSp>
        <p:cxnSp>
          <p:nvCxnSpPr>
            <p:cNvPr id="84" name="AutoShape 166"/>
            <p:cNvCxnSpPr>
              <a:cxnSpLocks noChangeShapeType="1"/>
            </p:cNvCxnSpPr>
            <p:nvPr/>
          </p:nvCxnSpPr>
          <p:spPr bwMode="auto">
            <a:xfrm flipH="1">
              <a:off x="569" y="436"/>
              <a:ext cx="148" cy="193"/>
            </a:xfrm>
            <a:prstGeom prst="straightConnector1">
              <a:avLst/>
            </a:pr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</p:cxnSp>
        <p:cxnSp>
          <p:nvCxnSpPr>
            <p:cNvPr id="85" name="AutoShape 167"/>
            <p:cNvCxnSpPr>
              <a:cxnSpLocks noChangeShapeType="1"/>
            </p:cNvCxnSpPr>
            <p:nvPr/>
          </p:nvCxnSpPr>
          <p:spPr bwMode="auto">
            <a:xfrm flipH="1">
              <a:off x="651" y="542"/>
              <a:ext cx="64" cy="83"/>
            </a:xfrm>
            <a:prstGeom prst="straightConnector1">
              <a:avLst/>
            </a:pr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</p:cxnSp>
      </p:grpSp>
      <p:grpSp>
        <p:nvGrpSpPr>
          <p:cNvPr id="86" name="Group 169"/>
          <p:cNvGrpSpPr/>
          <p:nvPr/>
        </p:nvGrpSpPr>
        <p:grpSpPr bwMode="auto">
          <a:xfrm>
            <a:off x="4206271" y="3009951"/>
            <a:ext cx="341630" cy="347715"/>
            <a:chOff x="0" y="0"/>
            <a:chExt cx="941" cy="634"/>
          </a:xfrm>
        </p:grpSpPr>
        <p:sp>
          <p:nvSpPr>
            <p:cNvPr id="91" name="Arc 153"/>
            <p:cNvSpPr>
              <a:spLocks/>
            </p:cNvSpPr>
            <p:nvPr/>
          </p:nvSpPr>
          <p:spPr bwMode="auto">
            <a:xfrm>
              <a:off x="437" y="0"/>
              <a:ext cx="279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1800" dirty="0">
                  <a:solidFill>
                    <a:srgbClr val="215968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 </a:t>
              </a:r>
              <a:endParaRPr lang="ru-RU" sz="18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92" name="Arc 154"/>
            <p:cNvSpPr>
              <a:spLocks/>
            </p:cNvSpPr>
            <p:nvPr/>
          </p:nvSpPr>
          <p:spPr bwMode="auto">
            <a:xfrm flipH="1">
              <a:off x="215" y="0"/>
              <a:ext cx="218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1800" dirty="0">
                  <a:solidFill>
                    <a:srgbClr val="215968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 </a:t>
              </a:r>
              <a:endParaRPr lang="ru-RU" sz="18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95" name="Arc 156"/>
            <p:cNvSpPr>
              <a:spLocks/>
            </p:cNvSpPr>
            <p:nvPr/>
          </p:nvSpPr>
          <p:spPr bwMode="auto">
            <a:xfrm flipH="1" flipV="1">
              <a:off x="0" y="503"/>
              <a:ext cx="215" cy="114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1800" dirty="0">
                  <a:solidFill>
                    <a:srgbClr val="215968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 </a:t>
              </a:r>
              <a:endParaRPr lang="ru-RU" sz="18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96" name="Arc 157"/>
            <p:cNvSpPr>
              <a:spLocks/>
            </p:cNvSpPr>
            <p:nvPr/>
          </p:nvSpPr>
          <p:spPr bwMode="auto">
            <a:xfrm flipV="1">
              <a:off x="716" y="503"/>
              <a:ext cx="225" cy="119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1800" dirty="0">
                  <a:solidFill>
                    <a:srgbClr val="215968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 </a:t>
              </a:r>
              <a:endParaRPr lang="ru-RU" sz="18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97" name="AutoShape 158"/>
            <p:cNvCxnSpPr>
              <a:cxnSpLocks noChangeShapeType="1"/>
            </p:cNvCxnSpPr>
            <p:nvPr/>
          </p:nvCxnSpPr>
          <p:spPr bwMode="auto">
            <a:xfrm flipH="1">
              <a:off x="245" y="0"/>
              <a:ext cx="195" cy="255"/>
            </a:xfrm>
            <a:prstGeom prst="straightConnector1">
              <a:avLst/>
            </a:pr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</p:cxnSp>
        <p:cxnSp>
          <p:nvCxnSpPr>
            <p:cNvPr id="98" name="AutoShape 159"/>
            <p:cNvCxnSpPr>
              <a:cxnSpLocks noChangeShapeType="1"/>
            </p:cNvCxnSpPr>
            <p:nvPr/>
          </p:nvCxnSpPr>
          <p:spPr bwMode="auto">
            <a:xfrm flipH="1">
              <a:off x="225" y="23"/>
              <a:ext cx="274" cy="358"/>
            </a:xfrm>
            <a:prstGeom prst="straightConnector1">
              <a:avLst/>
            </a:pr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</p:cxnSp>
        <p:cxnSp>
          <p:nvCxnSpPr>
            <p:cNvPr id="100" name="AutoShape 160"/>
            <p:cNvCxnSpPr>
              <a:cxnSpLocks noChangeShapeType="1"/>
            </p:cNvCxnSpPr>
            <p:nvPr/>
          </p:nvCxnSpPr>
          <p:spPr bwMode="auto">
            <a:xfrm flipH="1">
              <a:off x="213" y="54"/>
              <a:ext cx="346" cy="453"/>
            </a:xfrm>
            <a:prstGeom prst="straightConnector1">
              <a:avLst/>
            </a:pr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</p:cxnSp>
        <p:cxnSp>
          <p:nvCxnSpPr>
            <p:cNvPr id="101" name="AutoShape 161"/>
            <p:cNvCxnSpPr>
              <a:cxnSpLocks noChangeShapeType="1"/>
            </p:cNvCxnSpPr>
            <p:nvPr/>
          </p:nvCxnSpPr>
          <p:spPr bwMode="auto">
            <a:xfrm flipH="1">
              <a:off x="219" y="117"/>
              <a:ext cx="388" cy="508"/>
            </a:xfrm>
            <a:prstGeom prst="straightConnector1">
              <a:avLst/>
            </a:pr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</p:cxnSp>
        <p:cxnSp>
          <p:nvCxnSpPr>
            <p:cNvPr id="102" name="AutoShape 162"/>
            <p:cNvCxnSpPr>
              <a:cxnSpLocks noChangeShapeType="1"/>
            </p:cNvCxnSpPr>
            <p:nvPr/>
          </p:nvCxnSpPr>
          <p:spPr bwMode="auto">
            <a:xfrm flipH="1">
              <a:off x="298" y="172"/>
              <a:ext cx="346" cy="453"/>
            </a:xfrm>
            <a:prstGeom prst="straightConnector1">
              <a:avLst/>
            </a:pr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</p:cxnSp>
        <p:cxnSp>
          <p:nvCxnSpPr>
            <p:cNvPr id="105" name="AutoShape 163"/>
            <p:cNvCxnSpPr>
              <a:cxnSpLocks noChangeShapeType="1"/>
            </p:cNvCxnSpPr>
            <p:nvPr/>
          </p:nvCxnSpPr>
          <p:spPr bwMode="auto">
            <a:xfrm flipH="1">
              <a:off x="379" y="236"/>
              <a:ext cx="298" cy="389"/>
            </a:xfrm>
            <a:prstGeom prst="straightConnector1">
              <a:avLst/>
            </a:pr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</p:cxnSp>
        <p:cxnSp>
          <p:nvCxnSpPr>
            <p:cNvPr id="106" name="AutoShape 165"/>
            <p:cNvCxnSpPr>
              <a:cxnSpLocks noChangeShapeType="1"/>
            </p:cNvCxnSpPr>
            <p:nvPr/>
          </p:nvCxnSpPr>
          <p:spPr bwMode="auto">
            <a:xfrm flipH="1">
              <a:off x="468" y="332"/>
              <a:ext cx="231" cy="302"/>
            </a:xfrm>
            <a:prstGeom prst="straightConnector1">
              <a:avLst/>
            </a:pr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</p:cxnSp>
        <p:cxnSp>
          <p:nvCxnSpPr>
            <p:cNvPr id="107" name="AutoShape 166"/>
            <p:cNvCxnSpPr>
              <a:cxnSpLocks noChangeShapeType="1"/>
            </p:cNvCxnSpPr>
            <p:nvPr/>
          </p:nvCxnSpPr>
          <p:spPr bwMode="auto">
            <a:xfrm flipH="1">
              <a:off x="569" y="436"/>
              <a:ext cx="148" cy="193"/>
            </a:xfrm>
            <a:prstGeom prst="straightConnector1">
              <a:avLst/>
            </a:pr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</p:cxnSp>
        <p:cxnSp>
          <p:nvCxnSpPr>
            <p:cNvPr id="109" name="AutoShape 167"/>
            <p:cNvCxnSpPr>
              <a:cxnSpLocks noChangeShapeType="1"/>
            </p:cNvCxnSpPr>
            <p:nvPr/>
          </p:nvCxnSpPr>
          <p:spPr bwMode="auto">
            <a:xfrm flipH="1">
              <a:off x="651" y="542"/>
              <a:ext cx="64" cy="83"/>
            </a:xfrm>
            <a:prstGeom prst="straightConnector1">
              <a:avLst/>
            </a:pr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</p:cxnSp>
      </p:grpSp>
      <p:sp>
        <p:nvSpPr>
          <p:cNvPr id="110" name="Arc 98"/>
          <p:cNvSpPr/>
          <p:nvPr/>
        </p:nvSpPr>
        <p:spPr>
          <a:xfrm>
            <a:off x="3852619" y="2243457"/>
            <a:ext cx="1140537" cy="1113693"/>
          </a:xfrm>
          <a:prstGeom prst="arc">
            <a:avLst>
              <a:gd name="adj1" fmla="val 12405393"/>
              <a:gd name="adj2" fmla="val 20223933"/>
            </a:avLst>
          </a:prstGeom>
          <a:ln>
            <a:headEnd type="triangle"/>
            <a:tailEnd type="non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wrap="square" rtlCol="0" anchor="ctr">
            <a:noAutofit/>
          </a:bodyPr>
          <a:lstStyle/>
          <a:p>
            <a:pPr defTabSz="1343053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800" dirty="0">
              <a:solidFill>
                <a:srgbClr val="215968"/>
              </a:solidFill>
              <a:latin typeface="Arial" panose="020B0604020202020204" pitchFamily="34" charset="0"/>
            </a:endParaRPr>
          </a:p>
        </p:txBody>
      </p:sp>
      <p:grpSp>
        <p:nvGrpSpPr>
          <p:cNvPr id="113" name="Group 169"/>
          <p:cNvGrpSpPr/>
          <p:nvPr/>
        </p:nvGrpSpPr>
        <p:grpSpPr bwMode="auto">
          <a:xfrm>
            <a:off x="3429000" y="3595897"/>
            <a:ext cx="248576" cy="268091"/>
            <a:chOff x="0" y="0"/>
            <a:chExt cx="941" cy="634"/>
          </a:xfrm>
        </p:grpSpPr>
        <p:sp>
          <p:nvSpPr>
            <p:cNvPr id="115" name="Arc 153"/>
            <p:cNvSpPr>
              <a:spLocks/>
            </p:cNvSpPr>
            <p:nvPr/>
          </p:nvSpPr>
          <p:spPr bwMode="auto">
            <a:xfrm>
              <a:off x="437" y="0"/>
              <a:ext cx="279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1800" dirty="0">
                  <a:solidFill>
                    <a:srgbClr val="215968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 </a:t>
              </a:r>
              <a:endParaRPr lang="ru-RU" sz="18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18" name="Arc 154"/>
            <p:cNvSpPr>
              <a:spLocks/>
            </p:cNvSpPr>
            <p:nvPr/>
          </p:nvSpPr>
          <p:spPr bwMode="auto">
            <a:xfrm flipH="1">
              <a:off x="215" y="0"/>
              <a:ext cx="218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1800" dirty="0">
                  <a:solidFill>
                    <a:srgbClr val="215968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 </a:t>
              </a:r>
              <a:endParaRPr lang="ru-RU" sz="18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3" name="Arc 156"/>
            <p:cNvSpPr>
              <a:spLocks/>
            </p:cNvSpPr>
            <p:nvPr/>
          </p:nvSpPr>
          <p:spPr bwMode="auto">
            <a:xfrm flipH="1" flipV="1">
              <a:off x="0" y="503"/>
              <a:ext cx="215" cy="114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1800" dirty="0">
                  <a:solidFill>
                    <a:srgbClr val="215968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 </a:t>
              </a:r>
              <a:endParaRPr lang="ru-RU" sz="18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4" name="Arc 157"/>
            <p:cNvSpPr>
              <a:spLocks/>
            </p:cNvSpPr>
            <p:nvPr/>
          </p:nvSpPr>
          <p:spPr bwMode="auto">
            <a:xfrm flipV="1">
              <a:off x="716" y="503"/>
              <a:ext cx="225" cy="119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1800" dirty="0">
                  <a:solidFill>
                    <a:srgbClr val="215968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 </a:t>
              </a:r>
              <a:endParaRPr lang="ru-RU" sz="18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25" name="AutoShape 158"/>
            <p:cNvCxnSpPr>
              <a:cxnSpLocks noChangeShapeType="1"/>
            </p:cNvCxnSpPr>
            <p:nvPr/>
          </p:nvCxnSpPr>
          <p:spPr bwMode="auto">
            <a:xfrm flipH="1">
              <a:off x="245" y="0"/>
              <a:ext cx="195" cy="255"/>
            </a:xfrm>
            <a:prstGeom prst="straightConnector1">
              <a:avLst/>
            </a:pr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</p:cxnSp>
        <p:cxnSp>
          <p:nvCxnSpPr>
            <p:cNvPr id="128" name="AutoShape 159"/>
            <p:cNvCxnSpPr>
              <a:cxnSpLocks noChangeShapeType="1"/>
            </p:cNvCxnSpPr>
            <p:nvPr/>
          </p:nvCxnSpPr>
          <p:spPr bwMode="auto">
            <a:xfrm flipH="1">
              <a:off x="225" y="23"/>
              <a:ext cx="274" cy="358"/>
            </a:xfrm>
            <a:prstGeom prst="straightConnector1">
              <a:avLst/>
            </a:pr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</p:cxnSp>
        <p:cxnSp>
          <p:nvCxnSpPr>
            <p:cNvPr id="133" name="AutoShape 160"/>
            <p:cNvCxnSpPr>
              <a:cxnSpLocks noChangeShapeType="1"/>
            </p:cNvCxnSpPr>
            <p:nvPr/>
          </p:nvCxnSpPr>
          <p:spPr bwMode="auto">
            <a:xfrm flipH="1">
              <a:off x="213" y="54"/>
              <a:ext cx="346" cy="453"/>
            </a:xfrm>
            <a:prstGeom prst="straightConnector1">
              <a:avLst/>
            </a:pr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</p:cxnSp>
        <p:cxnSp>
          <p:nvCxnSpPr>
            <p:cNvPr id="138" name="AutoShape 161"/>
            <p:cNvCxnSpPr>
              <a:cxnSpLocks noChangeShapeType="1"/>
            </p:cNvCxnSpPr>
            <p:nvPr/>
          </p:nvCxnSpPr>
          <p:spPr bwMode="auto">
            <a:xfrm flipH="1">
              <a:off x="219" y="117"/>
              <a:ext cx="388" cy="508"/>
            </a:xfrm>
            <a:prstGeom prst="straightConnector1">
              <a:avLst/>
            </a:pr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</p:cxnSp>
        <p:cxnSp>
          <p:nvCxnSpPr>
            <p:cNvPr id="139" name="AutoShape 162"/>
            <p:cNvCxnSpPr>
              <a:cxnSpLocks noChangeShapeType="1"/>
            </p:cNvCxnSpPr>
            <p:nvPr/>
          </p:nvCxnSpPr>
          <p:spPr bwMode="auto">
            <a:xfrm flipH="1">
              <a:off x="298" y="172"/>
              <a:ext cx="346" cy="453"/>
            </a:xfrm>
            <a:prstGeom prst="straightConnector1">
              <a:avLst/>
            </a:pr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</p:cxnSp>
        <p:cxnSp>
          <p:nvCxnSpPr>
            <p:cNvPr id="142" name="AutoShape 163"/>
            <p:cNvCxnSpPr>
              <a:cxnSpLocks noChangeShapeType="1"/>
            </p:cNvCxnSpPr>
            <p:nvPr/>
          </p:nvCxnSpPr>
          <p:spPr bwMode="auto">
            <a:xfrm flipH="1">
              <a:off x="379" y="236"/>
              <a:ext cx="298" cy="389"/>
            </a:xfrm>
            <a:prstGeom prst="straightConnector1">
              <a:avLst/>
            </a:pr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</p:cxnSp>
        <p:cxnSp>
          <p:nvCxnSpPr>
            <p:cNvPr id="143" name="AutoShape 165"/>
            <p:cNvCxnSpPr>
              <a:cxnSpLocks noChangeShapeType="1"/>
            </p:cNvCxnSpPr>
            <p:nvPr/>
          </p:nvCxnSpPr>
          <p:spPr bwMode="auto">
            <a:xfrm flipH="1">
              <a:off x="468" y="332"/>
              <a:ext cx="231" cy="302"/>
            </a:xfrm>
            <a:prstGeom prst="straightConnector1">
              <a:avLst/>
            </a:pr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</p:cxnSp>
        <p:cxnSp>
          <p:nvCxnSpPr>
            <p:cNvPr id="144" name="AutoShape 166"/>
            <p:cNvCxnSpPr>
              <a:cxnSpLocks noChangeShapeType="1"/>
            </p:cNvCxnSpPr>
            <p:nvPr/>
          </p:nvCxnSpPr>
          <p:spPr bwMode="auto">
            <a:xfrm flipH="1">
              <a:off x="569" y="436"/>
              <a:ext cx="148" cy="193"/>
            </a:xfrm>
            <a:prstGeom prst="straightConnector1">
              <a:avLst/>
            </a:pr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</p:cxnSp>
        <p:cxnSp>
          <p:nvCxnSpPr>
            <p:cNvPr id="145" name="AutoShape 167"/>
            <p:cNvCxnSpPr>
              <a:cxnSpLocks noChangeShapeType="1"/>
            </p:cNvCxnSpPr>
            <p:nvPr/>
          </p:nvCxnSpPr>
          <p:spPr bwMode="auto">
            <a:xfrm flipH="1">
              <a:off x="651" y="542"/>
              <a:ext cx="64" cy="83"/>
            </a:xfrm>
            <a:prstGeom prst="straightConnector1">
              <a:avLst/>
            </a:prstGeom>
            <a:noFill/>
            <a:ln w="19050">
              <a:solidFill>
                <a:srgbClr val="1F497D"/>
              </a:solidFill>
              <a:round/>
              <a:headEnd/>
              <a:tailEnd/>
            </a:ln>
            <a:extLst/>
          </p:spPr>
        </p:cxnSp>
      </p:grpSp>
      <p:sp>
        <p:nvSpPr>
          <p:cNvPr id="171" name="Arc 98"/>
          <p:cNvSpPr/>
          <p:nvPr/>
        </p:nvSpPr>
        <p:spPr>
          <a:xfrm>
            <a:off x="3999752" y="2362465"/>
            <a:ext cx="836027" cy="767563"/>
          </a:xfrm>
          <a:prstGeom prst="arc">
            <a:avLst>
              <a:gd name="adj1" fmla="val 12405393"/>
              <a:gd name="adj2" fmla="val 20223933"/>
            </a:avLst>
          </a:prstGeom>
          <a:ln>
            <a:headEnd type="triangle"/>
            <a:tailEnd type="non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wrap="square" rtlCol="0" anchor="ctr">
            <a:noAutofit/>
          </a:bodyPr>
          <a:lstStyle/>
          <a:p>
            <a:pPr defTabSz="1343053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800" dirty="0">
              <a:solidFill>
                <a:srgbClr val="215968"/>
              </a:solidFill>
              <a:latin typeface="Arial" panose="020B0604020202020204" pitchFamily="34" charset="0"/>
            </a:endParaRPr>
          </a:p>
        </p:txBody>
      </p:sp>
      <p:sp>
        <p:nvSpPr>
          <p:cNvPr id="174" name="Arc 98"/>
          <p:cNvSpPr/>
          <p:nvPr/>
        </p:nvSpPr>
        <p:spPr>
          <a:xfrm flipV="1">
            <a:off x="3802488" y="2667028"/>
            <a:ext cx="1101864" cy="713290"/>
          </a:xfrm>
          <a:prstGeom prst="arc">
            <a:avLst>
              <a:gd name="adj1" fmla="val 12405393"/>
              <a:gd name="adj2" fmla="val 20223933"/>
            </a:avLst>
          </a:prstGeom>
          <a:ln>
            <a:headEnd type="triangle"/>
            <a:tailEnd type="non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wrap="square" rtlCol="0" anchor="ctr">
            <a:noAutofit/>
          </a:bodyPr>
          <a:lstStyle/>
          <a:p>
            <a:pPr defTabSz="1343053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800" dirty="0">
              <a:solidFill>
                <a:srgbClr val="215968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67" grpId="0" animBg="1"/>
      <p:bldP spid="68" grpId="0" animBg="1"/>
      <p:bldP spid="69" grpId="0" animBg="1"/>
      <p:bldP spid="7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62D4C88-5798-A6D3-A93C-F7070C70A3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4">
            <a:extLst>
              <a:ext uri="{FF2B5EF4-FFF2-40B4-BE49-F238E27FC236}">
                <a16:creationId xmlns:a16="http://schemas.microsoft.com/office/drawing/2014/main" xmlns="" id="{215776B6-6488-A559-A37E-787360084FC2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78990" y="209893"/>
            <a:ext cx="7531609" cy="685457"/>
          </a:xfrm>
          <a:prstGeom prst="rect">
            <a:avLst/>
          </a:prstGeom>
        </p:spPr>
      </p:pic>
      <p:grpSp>
        <p:nvGrpSpPr>
          <p:cNvPr id="6" name="object 6">
            <a:extLst>
              <a:ext uri="{FF2B5EF4-FFF2-40B4-BE49-F238E27FC236}">
                <a16:creationId xmlns:a16="http://schemas.microsoft.com/office/drawing/2014/main" xmlns="" id="{9FF3ED98-5DAA-2D60-36C1-7C1223F20B3B}"/>
              </a:ext>
            </a:extLst>
          </p:cNvPr>
          <p:cNvGrpSpPr/>
          <p:nvPr/>
        </p:nvGrpSpPr>
        <p:grpSpPr>
          <a:xfrm>
            <a:off x="0" y="0"/>
            <a:ext cx="612642" cy="5143500"/>
            <a:chOff x="0" y="0"/>
            <a:chExt cx="612642" cy="5143500"/>
          </a:xfrm>
        </p:grpSpPr>
        <p:pic>
          <p:nvPicPr>
            <p:cNvPr id="9" name="object 9">
              <a:extLst>
                <a:ext uri="{FF2B5EF4-FFF2-40B4-BE49-F238E27FC236}">
                  <a16:creationId xmlns:a16="http://schemas.microsoft.com/office/drawing/2014/main" xmlns="" id="{3BFB886E-74F7-8553-75AE-DB5D0F0ECD84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435" y="0"/>
              <a:ext cx="548640" cy="5129784"/>
            </a:xfrm>
            <a:prstGeom prst="rect">
              <a:avLst/>
            </a:prstGeom>
          </p:spPr>
        </p:pic>
        <p:sp>
          <p:nvSpPr>
            <p:cNvPr id="10" name="object 10">
              <a:extLst>
                <a:ext uri="{FF2B5EF4-FFF2-40B4-BE49-F238E27FC236}">
                  <a16:creationId xmlns:a16="http://schemas.microsoft.com/office/drawing/2014/main" xmlns="" id="{56AA030D-BABC-5FB0-F25C-BAA70D6F45B9}"/>
                </a:ext>
              </a:extLst>
            </p:cNvPr>
            <p:cNvSpPr/>
            <p:nvPr/>
          </p:nvSpPr>
          <p:spPr>
            <a:xfrm>
              <a:off x="0" y="0"/>
              <a:ext cx="182880" cy="5143500"/>
            </a:xfrm>
            <a:custGeom>
              <a:avLst/>
              <a:gdLst/>
              <a:ahLst/>
              <a:cxnLst/>
              <a:rect l="l" t="t" r="r" b="b"/>
              <a:pathLst>
                <a:path w="182880" h="5143500">
                  <a:moveTo>
                    <a:pt x="0" y="5143500"/>
                  </a:moveTo>
                  <a:lnTo>
                    <a:pt x="182879" y="5143500"/>
                  </a:lnTo>
                  <a:lnTo>
                    <a:pt x="182879" y="0"/>
                  </a:lnTo>
                  <a:lnTo>
                    <a:pt x="0" y="0"/>
                  </a:lnTo>
                  <a:lnTo>
                    <a:pt x="0" y="5143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>
              <a:extLst>
                <a:ext uri="{FF2B5EF4-FFF2-40B4-BE49-F238E27FC236}">
                  <a16:creationId xmlns:a16="http://schemas.microsoft.com/office/drawing/2014/main" xmlns="" id="{4DE4C1A9-341B-4DC8-0193-D0F109AABB2A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82879" y="630936"/>
              <a:ext cx="425195" cy="512063"/>
            </a:xfrm>
            <a:prstGeom prst="rect">
              <a:avLst/>
            </a:prstGeom>
          </p:spPr>
        </p:pic>
        <p:pic>
          <p:nvPicPr>
            <p:cNvPr id="12" name="object 12">
              <a:extLst>
                <a:ext uri="{FF2B5EF4-FFF2-40B4-BE49-F238E27FC236}">
                  <a16:creationId xmlns:a16="http://schemas.microsoft.com/office/drawing/2014/main" xmlns="" id="{C7863EB5-405C-BC90-B33B-2A74ED681B54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4585715"/>
              <a:ext cx="612642" cy="557783"/>
            </a:xfrm>
            <a:prstGeom prst="rect">
              <a:avLst/>
            </a:prstGeom>
          </p:spPr>
        </p:pic>
        <p:pic>
          <p:nvPicPr>
            <p:cNvPr id="13" name="object 13">
              <a:extLst>
                <a:ext uri="{FF2B5EF4-FFF2-40B4-BE49-F238E27FC236}">
                  <a16:creationId xmlns:a16="http://schemas.microsoft.com/office/drawing/2014/main" xmlns="" id="{310F7847-2ECC-FFFE-3279-1F1A4073303D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92023" y="68580"/>
              <a:ext cx="411480" cy="434339"/>
            </a:xfrm>
            <a:prstGeom prst="rect">
              <a:avLst/>
            </a:prstGeom>
          </p:spPr>
        </p:pic>
      </p:grpSp>
      <p:grpSp>
        <p:nvGrpSpPr>
          <p:cNvPr id="18" name="Группа 17">
            <a:extLst>
              <a:ext uri="{FF2B5EF4-FFF2-40B4-BE49-F238E27FC236}">
                <a16:creationId xmlns:a16="http://schemas.microsoft.com/office/drawing/2014/main" xmlns="" id="{DDD0B9B9-EFAB-84D5-158A-0532F34C8653}"/>
              </a:ext>
            </a:extLst>
          </p:cNvPr>
          <p:cNvGrpSpPr/>
          <p:nvPr/>
        </p:nvGrpSpPr>
        <p:grpSpPr>
          <a:xfrm>
            <a:off x="745170" y="227858"/>
            <a:ext cx="658496" cy="629158"/>
            <a:chOff x="6629399" y="2564892"/>
            <a:chExt cx="658496" cy="629158"/>
          </a:xfrm>
        </p:grpSpPr>
        <p:sp>
          <p:nvSpPr>
            <p:cNvPr id="16" name="object 7">
              <a:extLst>
                <a:ext uri="{FF2B5EF4-FFF2-40B4-BE49-F238E27FC236}">
                  <a16:creationId xmlns:a16="http://schemas.microsoft.com/office/drawing/2014/main" xmlns="" id="{22F87EE4-33D9-6CBB-096E-4D84CC76BB76}"/>
                </a:ext>
              </a:extLst>
            </p:cNvPr>
            <p:cNvSpPr/>
            <p:nvPr/>
          </p:nvSpPr>
          <p:spPr>
            <a:xfrm>
              <a:off x="6629400" y="2564892"/>
              <a:ext cx="658495" cy="622300"/>
            </a:xfrm>
            <a:custGeom>
              <a:avLst/>
              <a:gdLst/>
              <a:ahLst/>
              <a:cxnLst/>
              <a:rect l="l" t="t" r="r" b="b"/>
              <a:pathLst>
                <a:path w="658494" h="622300">
                  <a:moveTo>
                    <a:pt x="329184" y="0"/>
                  </a:moveTo>
                  <a:lnTo>
                    <a:pt x="280540" y="3370"/>
                  </a:lnTo>
                  <a:lnTo>
                    <a:pt x="234112" y="13162"/>
                  </a:lnTo>
                  <a:lnTo>
                    <a:pt x="190409" y="28895"/>
                  </a:lnTo>
                  <a:lnTo>
                    <a:pt x="149941" y="50087"/>
                  </a:lnTo>
                  <a:lnTo>
                    <a:pt x="113216" y="76257"/>
                  </a:lnTo>
                  <a:lnTo>
                    <a:pt x="80744" y="106925"/>
                  </a:lnTo>
                  <a:lnTo>
                    <a:pt x="53034" y="141609"/>
                  </a:lnTo>
                  <a:lnTo>
                    <a:pt x="30595" y="179829"/>
                  </a:lnTo>
                  <a:lnTo>
                    <a:pt x="13937" y="221104"/>
                  </a:lnTo>
                  <a:lnTo>
                    <a:pt x="3569" y="264953"/>
                  </a:lnTo>
                  <a:lnTo>
                    <a:pt x="0" y="310895"/>
                  </a:lnTo>
                  <a:lnTo>
                    <a:pt x="3569" y="356838"/>
                  </a:lnTo>
                  <a:lnTo>
                    <a:pt x="13937" y="400687"/>
                  </a:lnTo>
                  <a:lnTo>
                    <a:pt x="30595" y="441962"/>
                  </a:lnTo>
                  <a:lnTo>
                    <a:pt x="53034" y="480182"/>
                  </a:lnTo>
                  <a:lnTo>
                    <a:pt x="80744" y="514866"/>
                  </a:lnTo>
                  <a:lnTo>
                    <a:pt x="113216" y="545534"/>
                  </a:lnTo>
                  <a:lnTo>
                    <a:pt x="149941" y="571704"/>
                  </a:lnTo>
                  <a:lnTo>
                    <a:pt x="190409" y="592896"/>
                  </a:lnTo>
                  <a:lnTo>
                    <a:pt x="234112" y="608629"/>
                  </a:lnTo>
                  <a:lnTo>
                    <a:pt x="280540" y="618421"/>
                  </a:lnTo>
                  <a:lnTo>
                    <a:pt x="329184" y="621791"/>
                  </a:lnTo>
                  <a:lnTo>
                    <a:pt x="377827" y="618421"/>
                  </a:lnTo>
                  <a:lnTo>
                    <a:pt x="424255" y="608629"/>
                  </a:lnTo>
                  <a:lnTo>
                    <a:pt x="467958" y="592896"/>
                  </a:lnTo>
                  <a:lnTo>
                    <a:pt x="508426" y="571704"/>
                  </a:lnTo>
                  <a:lnTo>
                    <a:pt x="545151" y="545534"/>
                  </a:lnTo>
                  <a:lnTo>
                    <a:pt x="577623" y="514866"/>
                  </a:lnTo>
                  <a:lnTo>
                    <a:pt x="605333" y="480182"/>
                  </a:lnTo>
                  <a:lnTo>
                    <a:pt x="627772" y="441962"/>
                  </a:lnTo>
                  <a:lnTo>
                    <a:pt x="644430" y="400687"/>
                  </a:lnTo>
                  <a:lnTo>
                    <a:pt x="654798" y="356838"/>
                  </a:lnTo>
                  <a:lnTo>
                    <a:pt x="658368" y="310895"/>
                  </a:lnTo>
                  <a:lnTo>
                    <a:pt x="654798" y="264953"/>
                  </a:lnTo>
                  <a:lnTo>
                    <a:pt x="644430" y="221104"/>
                  </a:lnTo>
                  <a:lnTo>
                    <a:pt x="627772" y="179829"/>
                  </a:lnTo>
                  <a:lnTo>
                    <a:pt x="605333" y="141609"/>
                  </a:lnTo>
                  <a:lnTo>
                    <a:pt x="577623" y="106925"/>
                  </a:lnTo>
                  <a:lnTo>
                    <a:pt x="545151" y="76257"/>
                  </a:lnTo>
                  <a:lnTo>
                    <a:pt x="508426" y="50087"/>
                  </a:lnTo>
                  <a:lnTo>
                    <a:pt x="467958" y="28895"/>
                  </a:lnTo>
                  <a:lnTo>
                    <a:pt x="424255" y="13162"/>
                  </a:lnTo>
                  <a:lnTo>
                    <a:pt x="377827" y="3370"/>
                  </a:lnTo>
                  <a:lnTo>
                    <a:pt x="329184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8">
              <a:extLst>
                <a:ext uri="{FF2B5EF4-FFF2-40B4-BE49-F238E27FC236}">
                  <a16:creationId xmlns:a16="http://schemas.microsoft.com/office/drawing/2014/main" xmlns="" id="{BA426503-753D-A206-B7C0-7B3F28E7EE7E}"/>
                </a:ext>
              </a:extLst>
            </p:cNvPr>
            <p:cNvSpPr/>
            <p:nvPr/>
          </p:nvSpPr>
          <p:spPr>
            <a:xfrm>
              <a:off x="6629399" y="2571750"/>
              <a:ext cx="658495" cy="622300"/>
            </a:xfrm>
            <a:custGeom>
              <a:avLst/>
              <a:gdLst/>
              <a:ahLst/>
              <a:cxnLst/>
              <a:rect l="l" t="t" r="r" b="b"/>
              <a:pathLst>
                <a:path w="658494" h="622300">
                  <a:moveTo>
                    <a:pt x="0" y="310895"/>
                  </a:moveTo>
                  <a:lnTo>
                    <a:pt x="3569" y="264953"/>
                  </a:lnTo>
                  <a:lnTo>
                    <a:pt x="13937" y="221104"/>
                  </a:lnTo>
                  <a:lnTo>
                    <a:pt x="30595" y="179829"/>
                  </a:lnTo>
                  <a:lnTo>
                    <a:pt x="53034" y="141609"/>
                  </a:lnTo>
                  <a:lnTo>
                    <a:pt x="80744" y="106925"/>
                  </a:lnTo>
                  <a:lnTo>
                    <a:pt x="113216" y="76257"/>
                  </a:lnTo>
                  <a:lnTo>
                    <a:pt x="149941" y="50087"/>
                  </a:lnTo>
                  <a:lnTo>
                    <a:pt x="190409" y="28895"/>
                  </a:lnTo>
                  <a:lnTo>
                    <a:pt x="234112" y="13162"/>
                  </a:lnTo>
                  <a:lnTo>
                    <a:pt x="280540" y="3370"/>
                  </a:lnTo>
                  <a:lnTo>
                    <a:pt x="329184" y="0"/>
                  </a:lnTo>
                  <a:lnTo>
                    <a:pt x="377827" y="3370"/>
                  </a:lnTo>
                  <a:lnTo>
                    <a:pt x="424255" y="13162"/>
                  </a:lnTo>
                  <a:lnTo>
                    <a:pt x="467958" y="28895"/>
                  </a:lnTo>
                  <a:lnTo>
                    <a:pt x="508426" y="50087"/>
                  </a:lnTo>
                  <a:lnTo>
                    <a:pt x="545151" y="76257"/>
                  </a:lnTo>
                  <a:lnTo>
                    <a:pt x="577623" y="106925"/>
                  </a:lnTo>
                  <a:lnTo>
                    <a:pt x="605333" y="141609"/>
                  </a:lnTo>
                  <a:lnTo>
                    <a:pt x="627772" y="179829"/>
                  </a:lnTo>
                  <a:lnTo>
                    <a:pt x="644430" y="221104"/>
                  </a:lnTo>
                  <a:lnTo>
                    <a:pt x="654798" y="264953"/>
                  </a:lnTo>
                  <a:lnTo>
                    <a:pt x="658368" y="310895"/>
                  </a:lnTo>
                  <a:lnTo>
                    <a:pt x="654798" y="356838"/>
                  </a:lnTo>
                  <a:lnTo>
                    <a:pt x="644430" y="400687"/>
                  </a:lnTo>
                  <a:lnTo>
                    <a:pt x="627772" y="441962"/>
                  </a:lnTo>
                  <a:lnTo>
                    <a:pt x="605333" y="480182"/>
                  </a:lnTo>
                  <a:lnTo>
                    <a:pt x="577623" y="514866"/>
                  </a:lnTo>
                  <a:lnTo>
                    <a:pt x="545151" y="545534"/>
                  </a:lnTo>
                  <a:lnTo>
                    <a:pt x="508426" y="571704"/>
                  </a:lnTo>
                  <a:lnTo>
                    <a:pt x="467958" y="592896"/>
                  </a:lnTo>
                  <a:lnTo>
                    <a:pt x="424255" y="608629"/>
                  </a:lnTo>
                  <a:lnTo>
                    <a:pt x="377827" y="618421"/>
                  </a:lnTo>
                  <a:lnTo>
                    <a:pt x="329184" y="621791"/>
                  </a:lnTo>
                  <a:lnTo>
                    <a:pt x="280540" y="618421"/>
                  </a:lnTo>
                  <a:lnTo>
                    <a:pt x="234112" y="608629"/>
                  </a:lnTo>
                  <a:lnTo>
                    <a:pt x="190409" y="592896"/>
                  </a:lnTo>
                  <a:lnTo>
                    <a:pt x="149941" y="571704"/>
                  </a:lnTo>
                  <a:lnTo>
                    <a:pt x="113216" y="545534"/>
                  </a:lnTo>
                  <a:lnTo>
                    <a:pt x="80744" y="514866"/>
                  </a:lnTo>
                  <a:lnTo>
                    <a:pt x="53034" y="480182"/>
                  </a:lnTo>
                  <a:lnTo>
                    <a:pt x="30595" y="441962"/>
                  </a:lnTo>
                  <a:lnTo>
                    <a:pt x="13937" y="400687"/>
                  </a:lnTo>
                  <a:lnTo>
                    <a:pt x="3569" y="356838"/>
                  </a:lnTo>
                  <a:lnTo>
                    <a:pt x="0" y="310895"/>
                  </a:lnTo>
                  <a:close/>
                </a:path>
              </a:pathLst>
            </a:custGeom>
            <a:ln w="2743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28A03BB7-AF28-AAF2-E875-1369114327D8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301" y="117162"/>
            <a:ext cx="669774" cy="650515"/>
          </a:xfrm>
          <a:prstGeom prst="rect">
            <a:avLst/>
          </a:prstGeom>
        </p:spPr>
      </p:pic>
      <p:sp>
        <p:nvSpPr>
          <p:cNvPr id="31" name="object 9">
            <a:extLst>
              <a:ext uri="{FF2B5EF4-FFF2-40B4-BE49-F238E27FC236}">
                <a16:creationId xmlns:a16="http://schemas.microsoft.com/office/drawing/2014/main" xmlns="" id="{2697953C-BEA4-4731-25F1-ABDE83325BF3}"/>
              </a:ext>
            </a:extLst>
          </p:cNvPr>
          <p:cNvSpPr txBox="1">
            <a:spLocks/>
          </p:cNvSpPr>
          <p:nvPr/>
        </p:nvSpPr>
        <p:spPr>
          <a:xfrm>
            <a:off x="1957276" y="361468"/>
            <a:ext cx="5891323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1550" b="1" i="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ru-RU" sz="1800" dirty="0">
                <a:solidFill>
                  <a:srgbClr val="394850"/>
                </a:solidFill>
                <a:latin typeface="Trebuchet MS"/>
                <a:cs typeface="Trebuchet MS"/>
              </a:rPr>
              <a:t>Поиск коренных проблем. </a:t>
            </a:r>
            <a:endParaRPr lang="ru-RU" sz="1800" dirty="0">
              <a:latin typeface="Trebuchet MS"/>
              <a:cs typeface="Trebuchet MS"/>
            </a:endParaRPr>
          </a:p>
        </p:txBody>
      </p:sp>
      <p:graphicFrame>
        <p:nvGraphicFramePr>
          <p:cNvPr id="15" name="Таблица 14">
            <a:extLst>
              <a:ext uri="{FF2B5EF4-FFF2-40B4-BE49-F238E27FC236}">
                <a16:creationId xmlns:a16="http://schemas.microsoft.com/office/drawing/2014/main" xmlns="" id="{20992426-19B3-4F1A-6A4D-3A11137255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4059423"/>
              </p:ext>
            </p:extLst>
          </p:nvPr>
        </p:nvGraphicFramePr>
        <p:xfrm>
          <a:off x="978636" y="1046925"/>
          <a:ext cx="7848601" cy="36106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964">
                  <a:extLst>
                    <a:ext uri="{9D8B030D-6E8A-4147-A177-3AD203B41FA5}">
                      <a16:colId xmlns:a16="http://schemas.microsoft.com/office/drawing/2014/main" xmlns="" val="612541436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xmlns="" val="530111233"/>
                    </a:ext>
                  </a:extLst>
                </a:gridCol>
                <a:gridCol w="5931637">
                  <a:extLst>
                    <a:ext uri="{9D8B030D-6E8A-4147-A177-3AD203B41FA5}">
                      <a16:colId xmlns:a16="http://schemas.microsoft.com/office/drawing/2014/main" xmlns="" val="222539088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№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Проблемы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Коренная проблема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xmlns="" val="403676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6350" marR="6350" marT="6350" marB="0">
                    <a:noFill/>
                  </a:tcPr>
                </a:tc>
                <a:tc>
                  <a:txBody>
                    <a:bodyPr/>
                    <a:lstStyle/>
                    <a:p>
                      <a:pPr marL="87313" indent="0" algn="l" fontAlgn="t">
                        <a:buClr>
                          <a:srgbClr val="000000"/>
                        </a:buClr>
                        <a:buSzPts val="1200"/>
                        <a:buFont typeface="Microsoft Sans Serif" panose="020B0604020202020204" pitchFamily="34" charset="0"/>
                        <a:buNone/>
                      </a:pPr>
                      <a:r>
                        <a:rPr lang="ru-RU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Microsoft Sans Serif" pitchFamily="34" charset="0"/>
                          <a:cs typeface="Microsoft Sans Serif" pitchFamily="34" charset="0"/>
                        </a:rPr>
                        <a:t>Низкое качество проектно-сметной документации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Microsoft Sans Serif" pitchFamily="34" charset="0"/>
                        <a:cs typeface="Microsoft Sans Serif" pitchFamily="34" charset="0"/>
                      </a:endParaRPr>
                    </a:p>
                  </a:txBody>
                  <a:tcPr marL="6350" marR="6350" marT="6350" marB="0"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indent="0" algn="l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  <a:t>Люди, занимающиеся разработкой документации, могут допустить опечатки, ошибки в расчетах или неверные интерпретации требований.</a:t>
                      </a:r>
                    </a:p>
                    <a:p>
                      <a:pPr marL="87313" marR="0" indent="0" algn="l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  <a:t>Недостаток информации, на основании которой разрабатывается документация (фактическое состояние объекта выявляется при выполнении СМР, так как на стадии проектирования объект находится в эксплуатации).</a:t>
                      </a:r>
                    </a:p>
                    <a:p>
                      <a:pPr marL="87313" marR="0" indent="0" algn="l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  <a:t>При разработке ПСД невозможно учесть будущие изменения рынка, в полном объеме.</a:t>
                      </a:r>
                    </a:p>
                  </a:txBody>
                  <a:tcPr marL="6350" marR="6350" marT="635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091378068"/>
                  </a:ext>
                </a:extLst>
              </a:tr>
              <a:tr h="47834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6350" marR="6350" marT="6350" marB="0">
                    <a:noFill/>
                  </a:tcPr>
                </a:tc>
                <a:tc>
                  <a:txBody>
                    <a:bodyPr/>
                    <a:lstStyle/>
                    <a:p>
                      <a:pPr marL="87313" indent="0" algn="l" fontAlgn="t">
                        <a:buClr>
                          <a:srgbClr val="000000"/>
                        </a:buClr>
                        <a:buSzPts val="1200"/>
                        <a:buFont typeface="Microsoft Sans Serif" panose="020B0604020202020204" pitchFamily="34" charset="0"/>
                        <a:buNone/>
                      </a:pPr>
                      <a:r>
                        <a:rPr lang="ru-RU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Microsoft Sans Serif" pitchFamily="34" charset="0"/>
                          <a:cs typeface="Microsoft Sans Serif" pitchFamily="34" charset="0"/>
                        </a:rPr>
                        <a:t>Отказ проектировщика, вносить изменения в проектно-сметную документацию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Microsoft Sans Serif" pitchFamily="34" charset="0"/>
                        <a:cs typeface="Microsoft Sans Serif" pitchFamily="34" charset="0"/>
                      </a:endParaRPr>
                    </a:p>
                  </a:txBody>
                  <a:tcPr marL="6350" marR="6350" marT="6350" marB="0"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indent="0" algn="l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Microsoft Sans Serif" pitchFamily="34" charset="0"/>
                          <a:ea typeface="+mn-ea"/>
                          <a:cs typeface="Microsoft Sans Serif" pitchFamily="34" charset="0"/>
                        </a:rPr>
                        <a:t>Юридические и финансовые проблемы: изменения в проектно-сметной документации могут повлечь за собой дополнительные расходы или юридические последствия, что делает проектировщиков более осторожными в своих действиях.</a:t>
                      </a:r>
                    </a:p>
                    <a:p>
                      <a:pPr marL="87313" marR="0" indent="0" algn="l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ru-RU" sz="1100" dirty="0" smtClean="0">
                          <a:solidFill>
                            <a:schemeClr val="dk1"/>
                          </a:solidFill>
                          <a:latin typeface="Microsoft Sans Serif" pitchFamily="34" charset="0"/>
                          <a:ea typeface="+mn-ea"/>
                          <a:cs typeface="Microsoft Sans Serif" pitchFamily="34" charset="0"/>
                        </a:rPr>
                        <a:t>Непонимание важности изменений: иногда проектировщик может не видеть необходимости в изменениях, особенно если они не являются критичными для выполнения проекта.</a:t>
                      </a:r>
                    </a:p>
                  </a:txBody>
                  <a:tcPr marL="6350" marR="6350" marT="635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70677019"/>
                  </a:ext>
                </a:extLst>
              </a:tr>
              <a:tr h="41103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6350" marR="6350" marT="6350" marB="0">
                    <a:noFill/>
                  </a:tcPr>
                </a:tc>
                <a:tc>
                  <a:txBody>
                    <a:bodyPr/>
                    <a:lstStyle/>
                    <a:p>
                      <a:pPr marL="87313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ru-RU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Microsoft Sans Serif" pitchFamily="34" charset="0"/>
                          <a:cs typeface="Microsoft Sans Serif" pitchFamily="34" charset="0"/>
                        </a:rPr>
                        <a:t>Длительные сроки по внесению изменений в проектно-сметную документацию</a:t>
                      </a:r>
                    </a:p>
                  </a:txBody>
                  <a:tcPr marL="6350" marR="6350" marT="6350" marB="0"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indent="0" algn="l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Microsoft Sans Serif" pitchFamily="34" charset="0"/>
                          <a:ea typeface="+mn-ea"/>
                          <a:cs typeface="Microsoft Sans Serif" pitchFamily="34" charset="0"/>
                        </a:rPr>
                        <a:t>Нехватка времени: проектировщики могут быть перегружены текущими задачами и не иметь возможности быстро адаптировать документацию.</a:t>
                      </a:r>
                    </a:p>
                    <a:p>
                      <a:pPr marL="0" marR="0" indent="0" algn="l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b="0" i="0" u="none" strike="noStrike" dirty="0" smtClean="0">
                        <a:solidFill>
                          <a:srgbClr val="000000"/>
                        </a:solidFill>
                        <a:effectLst/>
                        <a:latin typeface="Microsoft Sans Serif" pitchFamily="34" charset="0"/>
                        <a:ea typeface="+mn-ea"/>
                        <a:cs typeface="Microsoft Sans Serif" pitchFamily="34" charset="0"/>
                      </a:endParaRPr>
                    </a:p>
                    <a:p>
                      <a:pPr algn="l" fontAlgn="t">
                        <a:buNone/>
                      </a:pP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Microsoft Sans Serif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6350" marR="6350" marT="635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3030693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Microsoft Sans Serif" pitchFamily="34" charset="0"/>
                          <a:cs typeface="Microsoft Sans Serif" pitchFamily="34" charset="0"/>
                        </a:rPr>
                        <a:t>Дублирование операций</a:t>
                      </a:r>
                    </a:p>
                  </a:txBody>
                  <a:tcPr marL="6350" marR="6350" marT="6350" marB="0">
                    <a:noFill/>
                  </a:tcPr>
                </a:tc>
                <a:tc>
                  <a:txBody>
                    <a:bodyPr/>
                    <a:lstStyle/>
                    <a:p>
                      <a:pPr marL="87313" indent="0" algn="l" fontAlgn="t">
                        <a:buNone/>
                      </a:pP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  <a:t>В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  <a:t> процессе внесения изменений в ПСД, на этапе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  <a:t>согласования выявляются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Microsoft Sans Serif" panose="020B0604020202020204" pitchFamily="34" charset="0"/>
                          <a:ea typeface="+mn-ea"/>
                          <a:cs typeface="+mn-cs"/>
                        </a:rPr>
                        <a:t> недоработки проектных решений, которые повторно направляются проектировщику.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Microsoft Sans Serif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6350" marR="6350" marT="6350" marB="0"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5696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3"/>
          <p:cNvGrpSpPr/>
          <p:nvPr/>
        </p:nvGrpSpPr>
        <p:grpSpPr>
          <a:xfrm>
            <a:off x="95056" y="219456"/>
            <a:ext cx="655320" cy="4832985"/>
            <a:chOff x="95056" y="219456"/>
            <a:chExt cx="655320" cy="483298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4883" y="219456"/>
              <a:ext cx="530351" cy="481888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46303" y="219456"/>
              <a:ext cx="187960" cy="4832985"/>
            </a:xfrm>
            <a:custGeom>
              <a:avLst/>
              <a:gdLst/>
              <a:ahLst/>
              <a:cxnLst/>
              <a:rect l="l" t="t" r="r" b="b"/>
              <a:pathLst>
                <a:path w="187960" h="4832985">
                  <a:moveTo>
                    <a:pt x="187452" y="0"/>
                  </a:moveTo>
                  <a:lnTo>
                    <a:pt x="0" y="0"/>
                  </a:lnTo>
                  <a:lnTo>
                    <a:pt x="0" y="4832604"/>
                  </a:lnTo>
                  <a:lnTo>
                    <a:pt x="187452" y="4832604"/>
                  </a:lnTo>
                  <a:lnTo>
                    <a:pt x="18745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3756" y="822960"/>
              <a:ext cx="411480" cy="48006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5056" y="4526279"/>
              <a:ext cx="654748" cy="525778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38327" y="297180"/>
              <a:ext cx="406908" cy="406908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034592" y="74117"/>
            <a:ext cx="297815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800" dirty="0" smtClean="0">
                <a:solidFill>
                  <a:srgbClr val="394850"/>
                </a:solidFill>
                <a:latin typeface="Trebuchet MS"/>
                <a:cs typeface="Trebuchet MS"/>
              </a:rPr>
              <a:t>Карта</a:t>
            </a:r>
            <a:r>
              <a:rPr lang="ru-RU" sz="1800" spc="-30" dirty="0" smtClean="0">
                <a:solidFill>
                  <a:srgbClr val="394850"/>
                </a:solidFill>
                <a:latin typeface="Trebuchet MS"/>
                <a:cs typeface="Trebuchet MS"/>
              </a:rPr>
              <a:t> </a:t>
            </a:r>
            <a:r>
              <a:rPr lang="ru-RU" sz="1800" dirty="0" smtClean="0">
                <a:solidFill>
                  <a:srgbClr val="394850"/>
                </a:solidFill>
                <a:latin typeface="Trebuchet MS"/>
                <a:cs typeface="Trebuchet MS"/>
              </a:rPr>
              <a:t>целевого</a:t>
            </a:r>
            <a:r>
              <a:rPr lang="ru-RU" sz="1800" spc="-30" dirty="0" smtClean="0">
                <a:solidFill>
                  <a:srgbClr val="394850"/>
                </a:solidFill>
                <a:latin typeface="Trebuchet MS"/>
                <a:cs typeface="Trebuchet MS"/>
              </a:rPr>
              <a:t> </a:t>
            </a:r>
            <a:r>
              <a:rPr lang="ru-RU" sz="1800" spc="-10" dirty="0" smtClean="0">
                <a:solidFill>
                  <a:srgbClr val="394850"/>
                </a:solidFill>
                <a:latin typeface="Trebuchet MS"/>
                <a:cs typeface="Trebuchet MS"/>
              </a:rPr>
              <a:t>состояния</a:t>
            </a:r>
            <a:endParaRPr sz="1800" dirty="0">
              <a:latin typeface="Trebuchet MS"/>
              <a:cs typeface="Trebuchet MS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882396" y="448055"/>
            <a:ext cx="8114665" cy="11430"/>
          </a:xfrm>
          <a:custGeom>
            <a:avLst/>
            <a:gdLst/>
            <a:ahLst/>
            <a:cxnLst/>
            <a:rect l="l" t="t" r="r" b="b"/>
            <a:pathLst>
              <a:path w="8114665" h="11429">
                <a:moveTo>
                  <a:pt x="0" y="10922"/>
                </a:moveTo>
                <a:lnTo>
                  <a:pt x="8114410" y="0"/>
                </a:lnTo>
              </a:path>
            </a:pathLst>
          </a:custGeom>
          <a:ln w="18288">
            <a:solidFill>
              <a:srgbClr val="EE85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3962400" y="3562350"/>
            <a:ext cx="1421765" cy="13529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800" b="1" dirty="0" smtClean="0">
                <a:latin typeface="Arial"/>
                <a:cs typeface="Arial"/>
              </a:rPr>
              <a:t>ИТОГО</a:t>
            </a:r>
            <a:r>
              <a:rPr sz="800" b="1" spc="-30" dirty="0" smtClean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–</a:t>
            </a:r>
            <a:r>
              <a:rPr sz="800" b="1" spc="-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ВПП</a:t>
            </a:r>
            <a:r>
              <a:rPr sz="800" b="1" spc="-20" dirty="0">
                <a:latin typeface="Arial"/>
                <a:cs typeface="Arial"/>
              </a:rPr>
              <a:t> </a:t>
            </a:r>
            <a:r>
              <a:rPr sz="800" b="1" dirty="0" smtClean="0">
                <a:latin typeface="Arial"/>
                <a:cs typeface="Arial"/>
              </a:rPr>
              <a:t>(</a:t>
            </a:r>
            <a:r>
              <a:rPr lang="ru-RU" sz="800" b="1" dirty="0" smtClean="0">
                <a:latin typeface="Arial"/>
                <a:cs typeface="Arial"/>
              </a:rPr>
              <a:t>7 месяцев</a:t>
            </a:r>
            <a:r>
              <a:rPr sz="800" b="1" spc="-20" dirty="0" smtClean="0">
                <a:latin typeface="Arial"/>
                <a:cs typeface="Arial"/>
              </a:rPr>
              <a:t>)</a:t>
            </a:r>
            <a:endParaRPr sz="800" dirty="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914400" y="3790950"/>
            <a:ext cx="8026400" cy="77470"/>
          </a:xfrm>
          <a:custGeom>
            <a:avLst/>
            <a:gdLst/>
            <a:ahLst/>
            <a:cxnLst/>
            <a:rect l="l" t="t" r="r" b="b"/>
            <a:pathLst>
              <a:path w="8026400" h="77470">
                <a:moveTo>
                  <a:pt x="76136" y="888"/>
                </a:moveTo>
                <a:lnTo>
                  <a:pt x="0" y="39115"/>
                </a:lnTo>
                <a:lnTo>
                  <a:pt x="76263" y="77088"/>
                </a:lnTo>
                <a:lnTo>
                  <a:pt x="76210" y="45338"/>
                </a:lnTo>
                <a:lnTo>
                  <a:pt x="63538" y="45338"/>
                </a:lnTo>
                <a:lnTo>
                  <a:pt x="63512" y="32638"/>
                </a:lnTo>
                <a:lnTo>
                  <a:pt x="76189" y="32638"/>
                </a:lnTo>
                <a:lnTo>
                  <a:pt x="76136" y="888"/>
                </a:lnTo>
                <a:close/>
              </a:path>
              <a:path w="8026400" h="77470">
                <a:moveTo>
                  <a:pt x="7975473" y="0"/>
                </a:moveTo>
                <a:lnTo>
                  <a:pt x="7975475" y="888"/>
                </a:lnTo>
                <a:lnTo>
                  <a:pt x="7975600" y="50799"/>
                </a:lnTo>
                <a:lnTo>
                  <a:pt x="8013466" y="31771"/>
                </a:lnTo>
                <a:lnTo>
                  <a:pt x="7988300" y="31771"/>
                </a:lnTo>
                <a:lnTo>
                  <a:pt x="7988300" y="19071"/>
                </a:lnTo>
                <a:lnTo>
                  <a:pt x="8013904" y="19071"/>
                </a:lnTo>
                <a:lnTo>
                  <a:pt x="7975473" y="0"/>
                </a:lnTo>
                <a:close/>
              </a:path>
              <a:path w="8026400" h="77470">
                <a:moveTo>
                  <a:pt x="7975520" y="19071"/>
                </a:moveTo>
                <a:lnTo>
                  <a:pt x="63512" y="32638"/>
                </a:lnTo>
                <a:lnTo>
                  <a:pt x="63538" y="45338"/>
                </a:lnTo>
                <a:lnTo>
                  <a:pt x="76210" y="45338"/>
                </a:lnTo>
                <a:lnTo>
                  <a:pt x="76189" y="32638"/>
                </a:lnTo>
                <a:lnTo>
                  <a:pt x="7469857" y="32638"/>
                </a:lnTo>
                <a:lnTo>
                  <a:pt x="7975552" y="31771"/>
                </a:lnTo>
                <a:lnTo>
                  <a:pt x="7975520" y="19071"/>
                </a:lnTo>
                <a:close/>
              </a:path>
              <a:path w="8026400" h="77470">
                <a:moveTo>
                  <a:pt x="7469857" y="32638"/>
                </a:moveTo>
                <a:lnTo>
                  <a:pt x="76189" y="32638"/>
                </a:lnTo>
                <a:lnTo>
                  <a:pt x="76210" y="45338"/>
                </a:lnTo>
                <a:lnTo>
                  <a:pt x="63538" y="45338"/>
                </a:lnTo>
                <a:lnTo>
                  <a:pt x="7469857" y="32638"/>
                </a:lnTo>
                <a:close/>
              </a:path>
              <a:path w="8026400" h="77470">
                <a:moveTo>
                  <a:pt x="8013904" y="19071"/>
                </a:moveTo>
                <a:lnTo>
                  <a:pt x="7988300" y="19071"/>
                </a:lnTo>
                <a:lnTo>
                  <a:pt x="7988300" y="31771"/>
                </a:lnTo>
                <a:lnTo>
                  <a:pt x="8013466" y="31771"/>
                </a:lnTo>
                <a:lnTo>
                  <a:pt x="8026400" y="25272"/>
                </a:lnTo>
                <a:lnTo>
                  <a:pt x="8013904" y="19071"/>
                </a:lnTo>
                <a:close/>
              </a:path>
            </a:pathLst>
          </a:custGeom>
          <a:solidFill>
            <a:srgbClr val="3B81F3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5" name="object 2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410200" y="2571750"/>
            <a:ext cx="900000" cy="900000"/>
          </a:xfrm>
          <a:prstGeom prst="rect">
            <a:avLst/>
          </a:prstGeom>
        </p:spPr>
      </p:pic>
      <p:sp>
        <p:nvSpPr>
          <p:cNvPr id="27" name="object 27"/>
          <p:cNvSpPr txBox="1"/>
          <p:nvPr/>
        </p:nvSpPr>
        <p:spPr>
          <a:xfrm>
            <a:off x="5410200" y="2647950"/>
            <a:ext cx="932815" cy="73866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3030" marR="107314" algn="ctr">
              <a:lnSpc>
                <a:spcPct val="100099"/>
              </a:lnSpc>
              <a:spcBef>
                <a:spcPts val="100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Выдача подрядчику измененной ПСД для продолжения выполнения СМР</a:t>
            </a:r>
          </a:p>
          <a:p>
            <a:pPr marL="113030" marR="107314" algn="ctr">
              <a:lnSpc>
                <a:spcPct val="100099"/>
              </a:lnSpc>
              <a:spcBef>
                <a:spcPts val="100"/>
              </a:spcBef>
            </a:pPr>
            <a:endParaRPr lang="ru-RU" sz="650" spc="-10" dirty="0">
              <a:solidFill>
                <a:srgbClr val="002060"/>
              </a:solidFill>
              <a:latin typeface="Microsoft Sans Serif"/>
              <a:cs typeface="Microsoft Sans Serif"/>
            </a:endParaRPr>
          </a:p>
          <a:p>
            <a:pPr marL="113030" marR="107314" algn="ctr">
              <a:lnSpc>
                <a:spcPct val="100099"/>
              </a:lnSpc>
              <a:spcBef>
                <a:spcPts val="100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1 день</a:t>
            </a:r>
            <a:endParaRPr lang="ru-RU" sz="650" dirty="0" smtClean="0">
              <a:latin typeface="Microsoft Sans Serif"/>
              <a:cs typeface="Microsoft Sans Serif"/>
            </a:endParaRPr>
          </a:p>
        </p:txBody>
      </p:sp>
      <p:pic>
        <p:nvPicPr>
          <p:cNvPr id="99" name="object 9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896590" y="1064594"/>
            <a:ext cx="900000" cy="900000"/>
          </a:xfrm>
          <a:prstGeom prst="rect">
            <a:avLst/>
          </a:prstGeom>
        </p:spPr>
      </p:pic>
      <p:sp>
        <p:nvSpPr>
          <p:cNvPr id="104" name="object 104"/>
          <p:cNvSpPr txBox="1"/>
          <p:nvPr/>
        </p:nvSpPr>
        <p:spPr>
          <a:xfrm>
            <a:off x="1981201" y="1200150"/>
            <a:ext cx="762000" cy="198131"/>
          </a:xfrm>
          <a:prstGeom prst="rect">
            <a:avLst/>
          </a:prstGeom>
          <a:ln w="9144">
            <a:noFill/>
          </a:ln>
        </p:spPr>
        <p:txBody>
          <a:bodyPr vert="horz" wrap="square" lIns="0" tIns="0" rIns="0" bIns="0" rtlCol="0">
            <a:spAutoFit/>
          </a:bodyPr>
          <a:lstStyle/>
          <a:p>
            <a:pPr marL="1270" algn="ctr">
              <a:lnSpc>
                <a:spcPts val="770"/>
              </a:lnSpc>
            </a:pPr>
            <a:r>
              <a:rPr lang="ru-RU" sz="650" spc="-10" dirty="0" smtClean="0">
                <a:latin typeface="Microsoft Sans Serif"/>
                <a:cs typeface="Microsoft Sans Serif"/>
              </a:rPr>
              <a:t>Вступление УКС в СРО</a:t>
            </a:r>
          </a:p>
        </p:txBody>
      </p:sp>
      <p:pic>
        <p:nvPicPr>
          <p:cNvPr id="111" name="object 111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114800" y="2495550"/>
            <a:ext cx="900000" cy="990600"/>
          </a:xfrm>
          <a:prstGeom prst="rect">
            <a:avLst/>
          </a:prstGeom>
        </p:spPr>
      </p:pic>
      <p:sp>
        <p:nvSpPr>
          <p:cNvPr id="112" name="object 112"/>
          <p:cNvSpPr txBox="1"/>
          <p:nvPr/>
        </p:nvSpPr>
        <p:spPr>
          <a:xfrm>
            <a:off x="4114800" y="2495550"/>
            <a:ext cx="914400" cy="1025922"/>
          </a:xfrm>
          <a:prstGeom prst="rect">
            <a:avLst/>
          </a:prstGeom>
          <a:ln w="9144">
            <a:noFill/>
          </a:ln>
        </p:spPr>
        <p:txBody>
          <a:bodyPr vert="horz" wrap="square" lIns="0" tIns="0" rIns="0" bIns="0" rtlCol="0">
            <a:spAutoFit/>
          </a:bodyPr>
          <a:lstStyle/>
          <a:p>
            <a:pPr marL="130175" marR="110489" algn="ctr">
              <a:lnSpc>
                <a:spcPts val="760"/>
              </a:lnSpc>
            </a:pPr>
            <a:r>
              <a:rPr lang="ru-RU" sz="650" spc="-10" dirty="0" smtClean="0">
                <a:latin typeface="Microsoft Sans Serif"/>
                <a:cs typeface="Microsoft Sans Serif"/>
              </a:rPr>
              <a:t>УКС заключает контракты с исполнителями конкретных разделов и вносит изменения в ПСД</a:t>
            </a:r>
          </a:p>
          <a:p>
            <a:pPr marL="130175" marR="110489" algn="ctr">
              <a:lnSpc>
                <a:spcPts val="760"/>
              </a:lnSpc>
            </a:pPr>
            <a:endParaRPr lang="ru-RU" sz="650" spc="-10" dirty="0">
              <a:latin typeface="Microsoft Sans Serif"/>
              <a:cs typeface="Microsoft Sans Serif"/>
            </a:endParaRPr>
          </a:p>
          <a:p>
            <a:pPr marL="130175" marR="110489" algn="ctr">
              <a:lnSpc>
                <a:spcPts val="760"/>
              </a:lnSpc>
            </a:pPr>
            <a:r>
              <a:rPr lang="ru-RU" sz="650" spc="-10" dirty="0" smtClean="0">
                <a:latin typeface="Microsoft Sans Serif"/>
                <a:cs typeface="Microsoft Sans Serif"/>
              </a:rPr>
              <a:t>15 дней</a:t>
            </a:r>
            <a:endParaRPr lang="ru-RU" sz="650" dirty="0" smtClean="0">
              <a:latin typeface="Microsoft Sans Serif"/>
              <a:cs typeface="Microsoft Sans Serif"/>
            </a:endParaRPr>
          </a:p>
        </p:txBody>
      </p:sp>
      <p:sp>
        <p:nvSpPr>
          <p:cNvPr id="114" name="object 114"/>
          <p:cNvSpPr txBox="1"/>
          <p:nvPr/>
        </p:nvSpPr>
        <p:spPr>
          <a:xfrm>
            <a:off x="4114800" y="2038350"/>
            <a:ext cx="855344" cy="252633"/>
          </a:xfrm>
          <a:prstGeom prst="rect">
            <a:avLst/>
          </a:prstGeom>
          <a:solidFill>
            <a:srgbClr val="78909C"/>
          </a:solidFill>
          <a:ln w="3175">
            <a:solidFill>
              <a:srgbClr val="748D99"/>
            </a:solidFill>
          </a:ln>
        </p:spPr>
        <p:txBody>
          <a:bodyPr vert="horz" wrap="square" lIns="0" tIns="39370" rIns="0" bIns="0" rtlCol="0">
            <a:spAutoFit/>
          </a:bodyPr>
          <a:lstStyle/>
          <a:p>
            <a:pPr marL="180975">
              <a:lnSpc>
                <a:spcPct val="100000"/>
              </a:lnSpc>
              <a:spcBef>
                <a:spcPts val="660"/>
              </a:spcBef>
            </a:pPr>
            <a:r>
              <a:rPr lang="ru-RU" sz="650" b="1" spc="-10" dirty="0" smtClean="0">
                <a:solidFill>
                  <a:srgbClr val="FFFFFF"/>
                </a:solidFill>
                <a:latin typeface="Arial"/>
                <a:cs typeface="Arial"/>
              </a:rPr>
              <a:t>         УКС</a:t>
            </a:r>
          </a:p>
          <a:p>
            <a:pPr marL="240665">
              <a:lnSpc>
                <a:spcPct val="100000"/>
              </a:lnSpc>
              <a:spcBef>
                <a:spcPts val="50"/>
              </a:spcBef>
            </a:pPr>
            <a:endParaRPr lang="ru-RU" sz="650" dirty="0">
              <a:latin typeface="Arial"/>
              <a:cs typeface="Arial"/>
            </a:endParaRPr>
          </a:p>
        </p:txBody>
      </p:sp>
      <p:grpSp>
        <p:nvGrpSpPr>
          <p:cNvPr id="3" name="object 117"/>
          <p:cNvGrpSpPr/>
          <p:nvPr/>
        </p:nvGrpSpPr>
        <p:grpSpPr>
          <a:xfrm>
            <a:off x="3209543" y="1024891"/>
            <a:ext cx="900000" cy="900000"/>
            <a:chOff x="891539" y="1024128"/>
            <a:chExt cx="852678" cy="791210"/>
          </a:xfrm>
        </p:grpSpPr>
        <p:pic>
          <p:nvPicPr>
            <p:cNvPr id="119" name="object 11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00683" y="1124712"/>
              <a:ext cx="843534" cy="656081"/>
            </a:xfrm>
            <a:prstGeom prst="rect">
              <a:avLst/>
            </a:prstGeom>
          </p:spPr>
        </p:pic>
        <p:pic>
          <p:nvPicPr>
            <p:cNvPr id="120" name="object 120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91539" y="1024128"/>
              <a:ext cx="841247" cy="790956"/>
            </a:xfrm>
            <a:prstGeom prst="rect">
              <a:avLst/>
            </a:prstGeom>
          </p:spPr>
        </p:pic>
        <p:sp>
          <p:nvSpPr>
            <p:cNvPr id="121" name="object 121"/>
            <p:cNvSpPr/>
            <p:nvPr/>
          </p:nvSpPr>
          <p:spPr>
            <a:xfrm>
              <a:off x="891539" y="1024128"/>
              <a:ext cx="841375" cy="791210"/>
            </a:xfrm>
            <a:custGeom>
              <a:avLst/>
              <a:gdLst/>
              <a:ahLst/>
              <a:cxnLst/>
              <a:rect l="l" t="t" r="r" b="b"/>
              <a:pathLst>
                <a:path w="841375" h="791210">
                  <a:moveTo>
                    <a:pt x="0" y="790956"/>
                  </a:moveTo>
                  <a:lnTo>
                    <a:pt x="841247" y="790956"/>
                  </a:lnTo>
                  <a:lnTo>
                    <a:pt x="841247" y="0"/>
                  </a:lnTo>
                  <a:lnTo>
                    <a:pt x="0" y="0"/>
                  </a:lnTo>
                  <a:lnTo>
                    <a:pt x="0" y="790956"/>
                  </a:lnTo>
                  <a:close/>
                </a:path>
              </a:pathLst>
            </a:custGeom>
            <a:ln w="9144">
              <a:solidFill>
                <a:srgbClr val="FDA83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2" name="object 122"/>
          <p:cNvSpPr txBox="1"/>
          <p:nvPr/>
        </p:nvSpPr>
        <p:spPr>
          <a:xfrm>
            <a:off x="3308604" y="1048513"/>
            <a:ext cx="652145" cy="85856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Заключение контракта на проведение строительно-монтажных работ (СМР)</a:t>
            </a:r>
          </a:p>
          <a:p>
            <a:pPr marL="12700" algn="ctr">
              <a:lnSpc>
                <a:spcPts val="770"/>
              </a:lnSpc>
              <a:spcBef>
                <a:spcPts val="95"/>
              </a:spcBef>
            </a:pPr>
            <a:endParaRPr lang="ru-RU" sz="650" spc="-10" dirty="0">
              <a:latin typeface="Microsoft Sans Serif"/>
              <a:cs typeface="Microsoft Sans Serif"/>
            </a:endParaRPr>
          </a:p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6 месяцев</a:t>
            </a:r>
            <a:endParaRPr sz="650" dirty="0">
              <a:latin typeface="Microsoft Sans Serif"/>
              <a:cs typeface="Microsoft Sans Serif"/>
            </a:endParaRPr>
          </a:p>
        </p:txBody>
      </p:sp>
      <p:sp>
        <p:nvSpPr>
          <p:cNvPr id="126" name="object 126"/>
          <p:cNvSpPr txBox="1"/>
          <p:nvPr/>
        </p:nvSpPr>
        <p:spPr>
          <a:xfrm>
            <a:off x="3200400" y="590550"/>
            <a:ext cx="845819" cy="355867"/>
          </a:xfrm>
          <a:prstGeom prst="rect">
            <a:avLst/>
          </a:prstGeom>
          <a:solidFill>
            <a:srgbClr val="0D5BDC"/>
          </a:solidFill>
          <a:ln w="9144">
            <a:solidFill>
              <a:srgbClr val="748D99"/>
            </a:solidFill>
          </a:ln>
        </p:spPr>
        <p:txBody>
          <a:bodyPr vert="horz" wrap="square" lIns="0" tIns="78105" rIns="0" bIns="0" rtlCol="0">
            <a:spAutoFit/>
          </a:bodyPr>
          <a:lstStyle/>
          <a:p>
            <a:pPr marL="1588" algn="ctr">
              <a:lnSpc>
                <a:spcPct val="100000"/>
              </a:lnSpc>
              <a:spcBef>
                <a:spcPts val="615"/>
              </a:spcBef>
            </a:pPr>
            <a:r>
              <a:rPr lang="ru-RU" sz="650" b="1" spc="-10" dirty="0" smtClean="0">
                <a:solidFill>
                  <a:srgbClr val="FFFFFF"/>
                </a:solidFill>
                <a:latin typeface="Arial"/>
                <a:cs typeface="Arial"/>
              </a:rPr>
              <a:t>УКС- Подрядчик</a:t>
            </a:r>
          </a:p>
          <a:p>
            <a:pPr marL="155575">
              <a:lnSpc>
                <a:spcPct val="100000"/>
              </a:lnSpc>
              <a:spcBef>
                <a:spcPts val="615"/>
              </a:spcBef>
            </a:pPr>
            <a:endParaRPr sz="650" dirty="0">
              <a:latin typeface="Arial"/>
              <a:cs typeface="Arial"/>
            </a:endParaRPr>
          </a:p>
        </p:txBody>
      </p:sp>
      <p:grpSp>
        <p:nvGrpSpPr>
          <p:cNvPr id="13" name="object 127"/>
          <p:cNvGrpSpPr/>
          <p:nvPr/>
        </p:nvGrpSpPr>
        <p:grpSpPr>
          <a:xfrm>
            <a:off x="4495800" y="971550"/>
            <a:ext cx="900000" cy="1066800"/>
            <a:chOff x="2039112" y="1001267"/>
            <a:chExt cx="866394" cy="957834"/>
          </a:xfrm>
        </p:grpSpPr>
        <p:pic>
          <p:nvPicPr>
            <p:cNvPr id="129" name="object 12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039112" y="1001267"/>
              <a:ext cx="866394" cy="957834"/>
            </a:xfrm>
            <a:prstGeom prst="rect">
              <a:avLst/>
            </a:prstGeom>
          </p:spPr>
        </p:pic>
        <p:pic>
          <p:nvPicPr>
            <p:cNvPr id="130" name="object 13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043684" y="1033271"/>
              <a:ext cx="845819" cy="827531"/>
            </a:xfrm>
            <a:prstGeom prst="rect">
              <a:avLst/>
            </a:prstGeom>
          </p:spPr>
        </p:pic>
      </p:grpSp>
      <p:sp>
        <p:nvSpPr>
          <p:cNvPr id="131" name="object 131"/>
          <p:cNvSpPr txBox="1"/>
          <p:nvPr/>
        </p:nvSpPr>
        <p:spPr>
          <a:xfrm>
            <a:off x="4514088" y="1094233"/>
            <a:ext cx="845819" cy="787395"/>
          </a:xfrm>
          <a:prstGeom prst="rect">
            <a:avLst/>
          </a:prstGeom>
          <a:ln w="9144">
            <a:noFill/>
          </a:ln>
        </p:spPr>
        <p:txBody>
          <a:bodyPr vert="horz" wrap="square" lIns="0" tIns="17780" rIns="0" bIns="0" rtlCol="0">
            <a:spAutoFit/>
          </a:bodyPr>
          <a:lstStyle/>
          <a:p>
            <a:pPr indent="3175" algn="ctr">
              <a:lnSpc>
                <a:spcPts val="770"/>
              </a:lnSpc>
              <a:spcBef>
                <a:spcPts val="140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Начало выполнения СМР.</a:t>
            </a:r>
          </a:p>
          <a:p>
            <a:pPr indent="3175" algn="ctr">
              <a:lnSpc>
                <a:spcPts val="770"/>
              </a:lnSpc>
              <a:spcBef>
                <a:spcPts val="140"/>
              </a:spcBef>
            </a:pPr>
            <a:r>
              <a:rPr lang="ru-RU" sz="650" spc="-10" dirty="0" smtClean="0">
                <a:solidFill>
                  <a:schemeClr val="tx1"/>
                </a:solidFill>
                <a:latin typeface="Microsoft Sans Serif"/>
                <a:cs typeface="Microsoft Sans Serif"/>
              </a:rPr>
              <a:t>Подрядчик ознакомляется</a:t>
            </a:r>
          </a:p>
          <a:p>
            <a:pPr indent="3175" algn="ctr">
              <a:lnSpc>
                <a:spcPts val="770"/>
              </a:lnSpc>
              <a:spcBef>
                <a:spcPts val="140"/>
              </a:spcBef>
            </a:pPr>
            <a:r>
              <a:rPr lang="ru-RU" sz="650" spc="-10" dirty="0" smtClean="0">
                <a:solidFill>
                  <a:schemeClr val="tx1"/>
                </a:solidFill>
                <a:latin typeface="Microsoft Sans Serif"/>
                <a:cs typeface="Microsoft Sans Serif"/>
              </a:rPr>
              <a:t>с ПСД  </a:t>
            </a:r>
          </a:p>
          <a:p>
            <a:pPr indent="3175" algn="ctr">
              <a:lnSpc>
                <a:spcPts val="770"/>
              </a:lnSpc>
              <a:spcBef>
                <a:spcPts val="140"/>
              </a:spcBef>
            </a:pPr>
            <a:r>
              <a:rPr lang="ru-RU" sz="650" spc="-10" dirty="0" smtClean="0">
                <a:solidFill>
                  <a:schemeClr val="tx1"/>
                </a:solidFill>
                <a:latin typeface="Microsoft Sans Serif"/>
                <a:cs typeface="Microsoft Sans Serif"/>
              </a:rPr>
              <a:t> </a:t>
            </a:r>
          </a:p>
          <a:p>
            <a:pPr indent="3175" algn="ctr">
              <a:lnSpc>
                <a:spcPts val="770"/>
              </a:lnSpc>
              <a:spcBef>
                <a:spcPts val="140"/>
              </a:spcBef>
            </a:pPr>
            <a:r>
              <a:rPr lang="ru-RU" sz="650" spc="-10" dirty="0" smtClean="0">
                <a:solidFill>
                  <a:schemeClr val="tx1"/>
                </a:solidFill>
                <a:latin typeface="Microsoft Sans Serif"/>
                <a:cs typeface="Microsoft Sans Serif"/>
              </a:rPr>
              <a:t>7 дней</a:t>
            </a:r>
            <a:endParaRPr lang="ru-RU" sz="650" dirty="0" smtClean="0">
              <a:solidFill>
                <a:schemeClr val="tx1"/>
              </a:solidFill>
              <a:latin typeface="Microsoft Sans Serif"/>
              <a:cs typeface="Microsoft Sans Serif"/>
            </a:endParaRPr>
          </a:p>
        </p:txBody>
      </p:sp>
      <p:grpSp>
        <p:nvGrpSpPr>
          <p:cNvPr id="14" name="object 132"/>
          <p:cNvGrpSpPr/>
          <p:nvPr/>
        </p:nvGrpSpPr>
        <p:grpSpPr>
          <a:xfrm>
            <a:off x="4504944" y="564642"/>
            <a:ext cx="841375" cy="395478"/>
            <a:chOff x="2048256" y="594359"/>
            <a:chExt cx="841375" cy="395478"/>
          </a:xfrm>
        </p:grpSpPr>
        <p:pic>
          <p:nvPicPr>
            <p:cNvPr id="134" name="object 134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121408" y="608075"/>
              <a:ext cx="747521" cy="381762"/>
            </a:xfrm>
            <a:prstGeom prst="rect">
              <a:avLst/>
            </a:prstGeom>
          </p:spPr>
        </p:pic>
        <p:sp>
          <p:nvSpPr>
            <p:cNvPr id="135" name="object 135"/>
            <p:cNvSpPr/>
            <p:nvPr/>
          </p:nvSpPr>
          <p:spPr>
            <a:xfrm>
              <a:off x="2048256" y="594359"/>
              <a:ext cx="841375" cy="361315"/>
            </a:xfrm>
            <a:custGeom>
              <a:avLst/>
              <a:gdLst/>
              <a:ahLst/>
              <a:cxnLst/>
              <a:rect l="l" t="t" r="r" b="b"/>
              <a:pathLst>
                <a:path w="841375" h="361315">
                  <a:moveTo>
                    <a:pt x="841247" y="0"/>
                  </a:moveTo>
                  <a:lnTo>
                    <a:pt x="0" y="0"/>
                  </a:lnTo>
                  <a:lnTo>
                    <a:pt x="0" y="361188"/>
                  </a:lnTo>
                  <a:lnTo>
                    <a:pt x="841247" y="361188"/>
                  </a:lnTo>
                  <a:lnTo>
                    <a:pt x="841247" y="0"/>
                  </a:lnTo>
                  <a:close/>
                </a:path>
              </a:pathLst>
            </a:custGeom>
            <a:solidFill>
              <a:srgbClr val="78909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6" name="object 136"/>
            <p:cNvSpPr/>
            <p:nvPr/>
          </p:nvSpPr>
          <p:spPr>
            <a:xfrm>
              <a:off x="2048256" y="594359"/>
              <a:ext cx="841375" cy="361315"/>
            </a:xfrm>
            <a:custGeom>
              <a:avLst/>
              <a:gdLst/>
              <a:ahLst/>
              <a:cxnLst/>
              <a:rect l="l" t="t" r="r" b="b"/>
              <a:pathLst>
                <a:path w="841375" h="361315">
                  <a:moveTo>
                    <a:pt x="0" y="361188"/>
                  </a:moveTo>
                  <a:lnTo>
                    <a:pt x="841247" y="361188"/>
                  </a:lnTo>
                  <a:lnTo>
                    <a:pt x="841247" y="0"/>
                  </a:lnTo>
                  <a:lnTo>
                    <a:pt x="0" y="0"/>
                  </a:lnTo>
                  <a:lnTo>
                    <a:pt x="0" y="361188"/>
                  </a:lnTo>
                  <a:close/>
                </a:path>
              </a:pathLst>
            </a:custGeom>
            <a:ln w="9144">
              <a:solidFill>
                <a:srgbClr val="748D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7" name="object 137"/>
          <p:cNvSpPr txBox="1"/>
          <p:nvPr/>
        </p:nvSpPr>
        <p:spPr>
          <a:xfrm>
            <a:off x="4648200" y="666750"/>
            <a:ext cx="553720" cy="11734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ru-RU" sz="650" b="1" spc="-10" dirty="0" smtClean="0">
                <a:solidFill>
                  <a:srgbClr val="FFFFFF"/>
                </a:solidFill>
                <a:latin typeface="Arial"/>
                <a:cs typeface="Arial"/>
              </a:rPr>
              <a:t>Подрядчик</a:t>
            </a:r>
            <a:endParaRPr sz="650" dirty="0">
              <a:latin typeface="Arial"/>
              <a:cs typeface="Arial"/>
            </a:endParaRPr>
          </a:p>
        </p:txBody>
      </p:sp>
      <p:pic>
        <p:nvPicPr>
          <p:cNvPr id="140" name="object 14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828544" y="2539747"/>
            <a:ext cx="900000" cy="900000"/>
          </a:xfrm>
          <a:prstGeom prst="rect">
            <a:avLst/>
          </a:prstGeom>
        </p:spPr>
      </p:pic>
      <p:sp>
        <p:nvSpPr>
          <p:cNvPr id="141" name="object 141"/>
          <p:cNvSpPr txBox="1"/>
          <p:nvPr/>
        </p:nvSpPr>
        <p:spPr>
          <a:xfrm>
            <a:off x="2895600" y="2724150"/>
            <a:ext cx="762001" cy="700192"/>
          </a:xfrm>
          <a:prstGeom prst="rect">
            <a:avLst/>
          </a:prstGeom>
          <a:ln w="9144">
            <a:noFill/>
          </a:ln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Принятие технического решения для внесения изменений в ПСД</a:t>
            </a: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endParaRPr lang="ru-RU" sz="650" spc="-10" dirty="0">
              <a:solidFill>
                <a:srgbClr val="002060"/>
              </a:solidFill>
              <a:latin typeface="Microsoft Sans Serif"/>
              <a:cs typeface="Microsoft Sans Serif"/>
            </a:endParaRPr>
          </a:p>
          <a:p>
            <a:pPr algn="ctr">
              <a:spcBef>
                <a:spcPts val="5"/>
              </a:spcBef>
            </a:pPr>
            <a:r>
              <a:rPr lang="ru-RU" sz="650" spc="-10" dirty="0" smtClean="0">
                <a:solidFill>
                  <a:srgbClr val="002060"/>
                </a:solidFill>
                <a:latin typeface="Microsoft Sans Serif"/>
                <a:cs typeface="Microsoft Sans Serif"/>
              </a:rPr>
              <a:t>3 дня</a:t>
            </a:r>
            <a:endParaRPr lang="ru-RU" sz="650" dirty="0" smtClean="0">
              <a:solidFill>
                <a:srgbClr val="002060"/>
              </a:solidFill>
              <a:latin typeface="Microsoft Sans Serif"/>
              <a:cs typeface="Microsoft Sans Serif"/>
            </a:endParaRPr>
          </a:p>
        </p:txBody>
      </p:sp>
      <p:sp>
        <p:nvSpPr>
          <p:cNvPr id="146" name="object 146"/>
          <p:cNvSpPr txBox="1"/>
          <p:nvPr/>
        </p:nvSpPr>
        <p:spPr>
          <a:xfrm>
            <a:off x="2819400" y="2114550"/>
            <a:ext cx="855344" cy="374461"/>
          </a:xfrm>
          <a:prstGeom prst="rect">
            <a:avLst/>
          </a:prstGeom>
          <a:solidFill>
            <a:srgbClr val="78909C"/>
          </a:solidFill>
        </p:spPr>
        <p:txBody>
          <a:bodyPr vert="horz" wrap="square" lIns="0" tIns="83820" rIns="0" bIns="0" rtlCol="0">
            <a:spAutoFit/>
          </a:bodyPr>
          <a:lstStyle/>
          <a:p>
            <a:pPr marL="180975">
              <a:lnSpc>
                <a:spcPct val="100000"/>
              </a:lnSpc>
              <a:spcBef>
                <a:spcPts val="660"/>
              </a:spcBef>
            </a:pPr>
            <a:r>
              <a:rPr lang="ru-RU" sz="650" b="1" spc="-10" dirty="0" smtClean="0">
                <a:solidFill>
                  <a:srgbClr val="FFFFFF"/>
                </a:solidFill>
                <a:latin typeface="Arial"/>
                <a:cs typeface="Arial"/>
              </a:rPr>
              <a:t>УКС</a:t>
            </a:r>
          </a:p>
          <a:p>
            <a:pPr marL="180975">
              <a:lnSpc>
                <a:spcPct val="100000"/>
              </a:lnSpc>
              <a:spcBef>
                <a:spcPts val="660"/>
              </a:spcBef>
            </a:pPr>
            <a:endParaRPr sz="650" dirty="0">
              <a:latin typeface="Arial"/>
              <a:cs typeface="Arial"/>
            </a:endParaRPr>
          </a:p>
        </p:txBody>
      </p:sp>
      <p:pic>
        <p:nvPicPr>
          <p:cNvPr id="150" name="object 150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5791200" y="971550"/>
            <a:ext cx="900000" cy="900000"/>
          </a:xfrm>
          <a:prstGeom prst="rect">
            <a:avLst/>
          </a:prstGeom>
        </p:spPr>
      </p:pic>
      <p:sp>
        <p:nvSpPr>
          <p:cNvPr id="151" name="object 151"/>
          <p:cNvSpPr txBox="1"/>
          <p:nvPr/>
        </p:nvSpPr>
        <p:spPr>
          <a:xfrm>
            <a:off x="5867400" y="1200150"/>
            <a:ext cx="762000" cy="410369"/>
          </a:xfrm>
          <a:prstGeom prst="rect">
            <a:avLst/>
          </a:prstGeom>
          <a:ln w="9144">
            <a:noFill/>
          </a:ln>
        </p:spPr>
        <p:txBody>
          <a:bodyPr vert="horz" wrap="square" lIns="0" tIns="0" rIns="0" bIns="0" rtlCol="0">
            <a:spAutoFit/>
          </a:bodyPr>
          <a:lstStyle/>
          <a:p>
            <a:pPr marL="1270" algn="ctr">
              <a:lnSpc>
                <a:spcPts val="770"/>
              </a:lnSpc>
            </a:pPr>
            <a:r>
              <a:rPr lang="ru-RU" sz="650" spc="-10" dirty="0" smtClean="0">
                <a:latin typeface="Microsoft Sans Serif"/>
                <a:cs typeface="Microsoft Sans Serif"/>
              </a:rPr>
              <a:t>Выявление технических проблем во время выполнения СМР</a:t>
            </a:r>
            <a:endParaRPr lang="ru-RU" sz="650" spc="500" dirty="0">
              <a:latin typeface="Microsoft Sans Serif"/>
              <a:cs typeface="Microsoft Sans Serif"/>
            </a:endParaRPr>
          </a:p>
        </p:txBody>
      </p:sp>
      <p:sp>
        <p:nvSpPr>
          <p:cNvPr id="156" name="object 156"/>
          <p:cNvSpPr txBox="1"/>
          <p:nvPr/>
        </p:nvSpPr>
        <p:spPr>
          <a:xfrm>
            <a:off x="5790818" y="552792"/>
            <a:ext cx="855344" cy="373820"/>
          </a:xfrm>
          <a:prstGeom prst="rect">
            <a:avLst/>
          </a:prstGeom>
          <a:solidFill>
            <a:srgbClr val="78909C"/>
          </a:solidFill>
        </p:spPr>
        <p:txBody>
          <a:bodyPr vert="horz" wrap="square" lIns="0" tIns="83185" rIns="0" bIns="0" rtlCol="0">
            <a:spAutoFit/>
          </a:bodyPr>
          <a:lstStyle/>
          <a:p>
            <a:pPr marL="178435">
              <a:lnSpc>
                <a:spcPct val="100000"/>
              </a:lnSpc>
              <a:spcBef>
                <a:spcPts val="655"/>
              </a:spcBef>
            </a:pPr>
            <a:r>
              <a:rPr lang="ru-RU" sz="650" b="1" spc="-10" dirty="0" smtClean="0">
                <a:solidFill>
                  <a:srgbClr val="FFFFFF"/>
                </a:solidFill>
                <a:latin typeface="Arial"/>
                <a:cs typeface="Arial"/>
              </a:rPr>
              <a:t>Подрядчик</a:t>
            </a:r>
          </a:p>
          <a:p>
            <a:pPr marL="178435">
              <a:lnSpc>
                <a:spcPct val="100000"/>
              </a:lnSpc>
              <a:spcBef>
                <a:spcPts val="655"/>
              </a:spcBef>
            </a:pPr>
            <a:endParaRPr sz="650" dirty="0">
              <a:latin typeface="Arial"/>
              <a:cs typeface="Arial"/>
            </a:endParaRPr>
          </a:p>
        </p:txBody>
      </p:sp>
      <p:pic>
        <p:nvPicPr>
          <p:cNvPr id="159" name="object 159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5384546" y="1175258"/>
            <a:ext cx="237743" cy="214884"/>
          </a:xfrm>
          <a:prstGeom prst="rect">
            <a:avLst/>
          </a:prstGeom>
        </p:spPr>
      </p:pic>
      <p:pic>
        <p:nvPicPr>
          <p:cNvPr id="168" name="object 168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5105400" y="2724150"/>
            <a:ext cx="237744" cy="214884"/>
          </a:xfrm>
          <a:prstGeom prst="rect">
            <a:avLst/>
          </a:prstGeom>
        </p:spPr>
      </p:pic>
      <p:sp>
        <p:nvSpPr>
          <p:cNvPr id="186" name="object 146"/>
          <p:cNvSpPr txBox="1"/>
          <p:nvPr/>
        </p:nvSpPr>
        <p:spPr>
          <a:xfrm>
            <a:off x="1905001" y="590550"/>
            <a:ext cx="855344" cy="297517"/>
          </a:xfrm>
          <a:prstGeom prst="rect">
            <a:avLst/>
          </a:prstGeom>
          <a:solidFill>
            <a:srgbClr val="78909C"/>
          </a:solidFill>
        </p:spPr>
        <p:txBody>
          <a:bodyPr vert="horz" wrap="square" lIns="0" tIns="83820" rIns="0" bIns="0" rtlCol="0">
            <a:spAutoFit/>
          </a:bodyPr>
          <a:lstStyle/>
          <a:p>
            <a:pPr marL="180975">
              <a:lnSpc>
                <a:spcPct val="100000"/>
              </a:lnSpc>
              <a:spcBef>
                <a:spcPts val="660"/>
              </a:spcBef>
            </a:pPr>
            <a:r>
              <a:rPr lang="ru-RU" sz="650" b="1" spc="-10" dirty="0" smtClean="0">
                <a:solidFill>
                  <a:srgbClr val="FFFFFF"/>
                </a:solidFill>
                <a:latin typeface="Arial"/>
                <a:cs typeface="Arial"/>
              </a:rPr>
              <a:t>УКС-СРО</a:t>
            </a:r>
          </a:p>
          <a:p>
            <a:pPr marL="240665">
              <a:lnSpc>
                <a:spcPct val="100000"/>
              </a:lnSpc>
              <a:spcBef>
                <a:spcPts val="50"/>
              </a:spcBef>
            </a:pPr>
            <a:endParaRPr sz="650" dirty="0">
              <a:latin typeface="Arial"/>
              <a:cs typeface="Arial"/>
            </a:endParaRPr>
          </a:p>
        </p:txBody>
      </p:sp>
      <p:pic>
        <p:nvPicPr>
          <p:cNvPr id="214" name="object 162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2895601" y="1200150"/>
            <a:ext cx="237744" cy="214884"/>
          </a:xfrm>
          <a:prstGeom prst="rect">
            <a:avLst/>
          </a:prstGeom>
        </p:spPr>
      </p:pic>
      <p:pic>
        <p:nvPicPr>
          <p:cNvPr id="215" name="object 159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4102862" y="1205738"/>
            <a:ext cx="237743" cy="214884"/>
          </a:xfrm>
          <a:prstGeom prst="rect">
            <a:avLst/>
          </a:prstGeom>
        </p:spPr>
      </p:pic>
      <p:pic>
        <p:nvPicPr>
          <p:cNvPr id="216" name="object 162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3810000" y="2724150"/>
            <a:ext cx="237744" cy="214884"/>
          </a:xfrm>
          <a:prstGeom prst="rect">
            <a:avLst/>
          </a:prstGeom>
        </p:spPr>
      </p:pic>
      <p:sp>
        <p:nvSpPr>
          <p:cNvPr id="218" name="object 126"/>
          <p:cNvSpPr txBox="1"/>
          <p:nvPr/>
        </p:nvSpPr>
        <p:spPr>
          <a:xfrm>
            <a:off x="5503417" y="2123846"/>
            <a:ext cx="845819" cy="355867"/>
          </a:xfrm>
          <a:prstGeom prst="rect">
            <a:avLst/>
          </a:prstGeom>
          <a:solidFill>
            <a:srgbClr val="0D5BDC"/>
          </a:solidFill>
          <a:ln w="9144">
            <a:solidFill>
              <a:srgbClr val="748D99"/>
            </a:solidFill>
          </a:ln>
        </p:spPr>
        <p:txBody>
          <a:bodyPr vert="horz" wrap="square" lIns="0" tIns="78105" rIns="0" bIns="0" rtlCol="0">
            <a:spAutoFit/>
          </a:bodyPr>
          <a:lstStyle/>
          <a:p>
            <a:pPr marL="1588" algn="ctr">
              <a:lnSpc>
                <a:spcPct val="100000"/>
              </a:lnSpc>
              <a:spcBef>
                <a:spcPts val="615"/>
              </a:spcBef>
            </a:pPr>
            <a:r>
              <a:rPr lang="ru-RU" sz="650" b="1" spc="-10" dirty="0" smtClean="0">
                <a:solidFill>
                  <a:srgbClr val="FFFFFF"/>
                </a:solidFill>
                <a:latin typeface="Arial"/>
                <a:cs typeface="Arial"/>
              </a:rPr>
              <a:t>Подрядчик</a:t>
            </a:r>
          </a:p>
          <a:p>
            <a:pPr marL="1588" algn="ctr">
              <a:lnSpc>
                <a:spcPct val="100000"/>
              </a:lnSpc>
              <a:spcBef>
                <a:spcPts val="615"/>
              </a:spcBef>
            </a:pPr>
            <a:endParaRPr sz="650" dirty="0">
              <a:latin typeface="Arial"/>
              <a:cs typeface="Arial"/>
            </a:endParaRPr>
          </a:p>
        </p:txBody>
      </p:sp>
      <p:pic>
        <p:nvPicPr>
          <p:cNvPr id="66" name="object 162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2514600" y="2800350"/>
            <a:ext cx="237744" cy="214884"/>
          </a:xfrm>
          <a:prstGeom prst="rect">
            <a:avLst/>
          </a:prstGeom>
        </p:spPr>
      </p:pic>
      <p:pic>
        <p:nvPicPr>
          <p:cNvPr id="67" name="object 160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6781800" y="1200150"/>
            <a:ext cx="237744" cy="214884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990600" y="3944582"/>
            <a:ext cx="73152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78205" algn="ctr">
              <a:lnSpc>
                <a:spcPct val="100000"/>
              </a:lnSpc>
              <a:spcBef>
                <a:spcPts val="700"/>
              </a:spcBef>
            </a:pPr>
            <a:r>
              <a:rPr lang="ru-RU" sz="1200" b="1" u="sng" spc="-10" dirty="0" smtClean="0">
                <a:solidFill>
                  <a:srgbClr val="339933"/>
                </a:solidFill>
                <a:latin typeface="Arial"/>
                <a:cs typeface="Arial"/>
              </a:rPr>
              <a:t>Решения</a:t>
            </a:r>
            <a:endParaRPr lang="ru-RU" sz="1200" u="sng" dirty="0" smtClean="0">
              <a:solidFill>
                <a:srgbClr val="339933"/>
              </a:solidFill>
              <a:latin typeface="Arial"/>
              <a:cs typeface="Arial"/>
            </a:endParaRPr>
          </a:p>
          <a:p>
            <a:pPr marL="153035" indent="-140335">
              <a:lnSpc>
                <a:spcPct val="100000"/>
              </a:lnSpc>
              <a:spcBef>
                <a:spcPts val="600"/>
              </a:spcBef>
              <a:buAutoNum type="arabicPeriod"/>
              <a:tabLst>
                <a:tab pos="153035" algn="l"/>
              </a:tabLst>
            </a:pPr>
            <a:r>
              <a:rPr lang="ru-RU" sz="1100" spc="-10" dirty="0" smtClean="0">
                <a:latin typeface="Microsoft Sans Serif"/>
                <a:cs typeface="Microsoft Sans Serif"/>
              </a:rPr>
              <a:t>Вступление УКС в СРО на проектирование.</a:t>
            </a:r>
          </a:p>
          <a:p>
            <a:pPr marL="153035" indent="-140335">
              <a:spcBef>
                <a:spcPts val="600"/>
              </a:spcBef>
              <a:buFontTx/>
              <a:buAutoNum type="arabicPeriod"/>
              <a:tabLst>
                <a:tab pos="153035" algn="l"/>
              </a:tabLst>
            </a:pPr>
            <a:r>
              <a:rPr lang="ru-RU" sz="1100" dirty="0" smtClean="0">
                <a:latin typeface="Microsoft Sans Serif"/>
                <a:cs typeface="Microsoft Sans Serif"/>
              </a:rPr>
              <a:t>Заключение УКСом контрактов с исполнителями конкретных разделов и внесение изменений в ПСД.</a:t>
            </a:r>
          </a:p>
        </p:txBody>
      </p:sp>
      <p:sp>
        <p:nvSpPr>
          <p:cNvPr id="52" name="16-конечная звезда 161"/>
          <p:cNvSpPr/>
          <p:nvPr/>
        </p:nvSpPr>
        <p:spPr>
          <a:xfrm>
            <a:off x="4970381" y="2407631"/>
            <a:ext cx="340948" cy="317363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339933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1600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1600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16-конечная звезда 161"/>
          <p:cNvSpPr/>
          <p:nvPr/>
        </p:nvSpPr>
        <p:spPr>
          <a:xfrm>
            <a:off x="2667000" y="895350"/>
            <a:ext cx="340948" cy="317363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339933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16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0"/>
            <a:ext cx="645160" cy="5143500"/>
            <a:chOff x="0" y="0"/>
            <a:chExt cx="645160" cy="514350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1440" y="0"/>
              <a:ext cx="548640" cy="514350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22859" y="0"/>
              <a:ext cx="196850" cy="5143500"/>
            </a:xfrm>
            <a:custGeom>
              <a:avLst/>
              <a:gdLst/>
              <a:ahLst/>
              <a:cxnLst/>
              <a:rect l="l" t="t" r="r" b="b"/>
              <a:pathLst>
                <a:path w="196850" h="5143500">
                  <a:moveTo>
                    <a:pt x="196596" y="0"/>
                  </a:moveTo>
                  <a:lnTo>
                    <a:pt x="0" y="0"/>
                  </a:lnTo>
                  <a:lnTo>
                    <a:pt x="0" y="5143499"/>
                  </a:lnTo>
                  <a:lnTo>
                    <a:pt x="196596" y="5143499"/>
                  </a:lnTo>
                  <a:lnTo>
                    <a:pt x="19659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9456" y="640080"/>
              <a:ext cx="420623" cy="516636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4599432"/>
              <a:ext cx="644646" cy="544067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24028" y="82296"/>
              <a:ext cx="416052" cy="434339"/>
            </a:xfrm>
            <a:prstGeom prst="rect">
              <a:avLst/>
            </a:prstGeom>
          </p:spPr>
        </p:pic>
      </p:grpSp>
      <p:sp>
        <p:nvSpPr>
          <p:cNvPr id="29" name="object 3">
            <a:extLst>
              <a:ext uri="{FF2B5EF4-FFF2-40B4-BE49-F238E27FC236}">
                <a16:creationId xmlns:a16="http://schemas.microsoft.com/office/drawing/2014/main" xmlns="" id="{A4BDE7BC-4FFF-3E4A-7256-A9909B904F80}"/>
              </a:ext>
            </a:extLst>
          </p:cNvPr>
          <p:cNvSpPr txBox="1">
            <a:spLocks/>
          </p:cNvSpPr>
          <p:nvPr/>
        </p:nvSpPr>
        <p:spPr>
          <a:xfrm>
            <a:off x="1828800" y="216280"/>
            <a:ext cx="296672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ru-RU" dirty="0">
                <a:solidFill>
                  <a:srgbClr val="394850"/>
                </a:solidFill>
                <a:latin typeface="Trebuchet MS"/>
                <a:cs typeface="Trebuchet MS"/>
              </a:rPr>
              <a:t>План мероприятий</a:t>
            </a:r>
            <a:endParaRPr lang="ru-RU" dirty="0">
              <a:latin typeface="Trebuchet MS"/>
              <a:cs typeface="Trebuchet MS"/>
            </a:endParaRPr>
          </a:p>
        </p:txBody>
      </p:sp>
      <p:graphicFrame>
        <p:nvGraphicFramePr>
          <p:cNvPr id="11" name="Таблица 10">
            <a:extLst>
              <a:ext uri="{FF2B5EF4-FFF2-40B4-BE49-F238E27FC236}">
                <a16:creationId xmlns:a16="http://schemas.microsoft.com/office/drawing/2014/main" xmlns="" id="{20992426-19B3-4F1A-6A4D-3A11137255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4059423"/>
              </p:ext>
            </p:extLst>
          </p:nvPr>
        </p:nvGraphicFramePr>
        <p:xfrm>
          <a:off x="762000" y="514350"/>
          <a:ext cx="8229600" cy="429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600">
                  <a:extLst>
                    <a:ext uri="{9D8B030D-6E8A-4147-A177-3AD203B41FA5}">
                      <a16:colId xmlns:a16="http://schemas.microsoft.com/office/drawing/2014/main" xmlns="" val="612541436"/>
                    </a:ext>
                  </a:extLst>
                </a:gridCol>
                <a:gridCol w="969885">
                  <a:extLst>
                    <a:ext uri="{9D8B030D-6E8A-4147-A177-3AD203B41FA5}">
                      <a16:colId xmlns:a16="http://schemas.microsoft.com/office/drawing/2014/main" xmlns="" val="530111233"/>
                    </a:ext>
                  </a:extLst>
                </a:gridCol>
                <a:gridCol w="2535315">
                  <a:extLst>
                    <a:ext uri="{9D8B030D-6E8A-4147-A177-3AD203B41FA5}">
                      <a16:colId xmlns:a16="http://schemas.microsoft.com/office/drawing/2014/main" xmlns="" val="2225390882"/>
                    </a:ext>
                  </a:extLst>
                </a:gridCol>
                <a:gridCol w="1447800"/>
                <a:gridCol w="1371600"/>
                <a:gridCol w="685800"/>
                <a:gridCol w="990600"/>
              </a:tblGrid>
              <a:tr h="3708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№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Проблемы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Коренная проблема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Мероприятия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Исполнители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Сроки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Эффект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xmlns="" val="403676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6350" marR="6350" marT="6350" marB="0">
                    <a:noFill/>
                  </a:tcPr>
                </a:tc>
                <a:tc>
                  <a:txBody>
                    <a:bodyPr/>
                    <a:lstStyle/>
                    <a:p>
                      <a:pPr marL="87313" indent="0" algn="l" fontAlgn="t">
                        <a:buClr>
                          <a:srgbClr val="000000"/>
                        </a:buClr>
                        <a:buSzPts val="1200"/>
                        <a:buFont typeface="Microsoft Sans Serif" panose="020B0604020202020204" pitchFamily="34" charset="0"/>
                        <a:buNone/>
                      </a:pPr>
                      <a:r>
                        <a:rPr lang="ru-RU" sz="800" kern="1200" baseline="0" dirty="0" smtClean="0">
                          <a:solidFill>
                            <a:schemeClr val="tx1"/>
                          </a:solidFill>
                          <a:effectLst/>
                          <a:latin typeface="Microsoft Sans Serif" pitchFamily="34" charset="0"/>
                          <a:cs typeface="Microsoft Sans Serif" pitchFamily="34" charset="0"/>
                        </a:rPr>
                        <a:t>Низкое качество проектно-сметной документации</a:t>
                      </a:r>
                      <a:endParaRPr lang="ru-RU" sz="800" b="0" i="0" u="none" strike="noStrike" dirty="0">
                        <a:solidFill>
                          <a:schemeClr val="tx1"/>
                        </a:solidFill>
                        <a:effectLst/>
                        <a:latin typeface="Microsoft Sans Serif" pitchFamily="34" charset="0"/>
                        <a:cs typeface="Microsoft Sans Serif" pitchFamily="34" charset="0"/>
                      </a:endParaRPr>
                    </a:p>
                  </a:txBody>
                  <a:tcPr marL="6350" marR="6350" marT="6350" marB="0"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indent="0" algn="l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Microsoft Sans Serif" pitchFamily="34" charset="0"/>
                          <a:ea typeface="+mn-ea"/>
                          <a:cs typeface="Microsoft Sans Serif" pitchFamily="34" charset="0"/>
                        </a:rPr>
                        <a:t>Люди, занимающиеся разработкой документации, могут допустить опечатки, ошибки в расчетах или неверные интерпретации требований.</a:t>
                      </a:r>
                    </a:p>
                    <a:p>
                      <a:pPr marL="87313" marR="0" indent="0" algn="l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Microsoft Sans Serif" pitchFamily="34" charset="0"/>
                          <a:ea typeface="+mn-ea"/>
                          <a:cs typeface="Microsoft Sans Serif" pitchFamily="34" charset="0"/>
                        </a:rPr>
                        <a:t>Недостаток информации, на основании которой разрабатывается документация (фактическое состояние объекта выявляется при выполнении СМР, так как на стадии проектирования объект находится в эксплуатации).</a:t>
                      </a:r>
                    </a:p>
                    <a:p>
                      <a:pPr marL="87313" marR="0" indent="0" algn="l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Microsoft Sans Serif" pitchFamily="34" charset="0"/>
                          <a:ea typeface="+mn-ea"/>
                          <a:cs typeface="Microsoft Sans Serif" pitchFamily="34" charset="0"/>
                        </a:rPr>
                        <a:t>При разработке ПСД невозможно учесть будущие изменения рынка, в полном объеме.</a:t>
                      </a:r>
                    </a:p>
                  </a:txBody>
                  <a:tcPr marL="6350" marR="6350" marT="6350" marB="0">
                    <a:noFill/>
                  </a:tcPr>
                </a:tc>
                <a:tc rowSpan="4">
                  <a:txBody>
                    <a:bodyPr/>
                    <a:lstStyle/>
                    <a:p>
                      <a:pPr marL="87313" marR="0" indent="0" algn="l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ru-RU" sz="800" spc="-10" dirty="0" smtClean="0">
                          <a:latin typeface="Microsoft Sans Serif" pitchFamily="34" charset="0"/>
                          <a:cs typeface="Microsoft Sans Serif" pitchFamily="34" charset="0"/>
                        </a:rPr>
                        <a:t>Вступление УКС в Саморегулируемую организацию</a:t>
                      </a:r>
                      <a:r>
                        <a:rPr lang="ru-RU" sz="800" spc="-10" baseline="0" dirty="0" smtClean="0">
                          <a:latin typeface="Microsoft Sans Serif" pitchFamily="34" charset="0"/>
                          <a:cs typeface="Microsoft Sans Serif" pitchFamily="34" charset="0"/>
                        </a:rPr>
                        <a:t> (СРО) </a:t>
                      </a:r>
                      <a:r>
                        <a:rPr lang="ru-RU" sz="800" spc="-10" dirty="0" smtClean="0">
                          <a:latin typeface="Microsoft Sans Serif" pitchFamily="34" charset="0"/>
                          <a:cs typeface="Microsoft Sans Serif" pitchFamily="34" charset="0"/>
                        </a:rPr>
                        <a:t>на проектирование</a:t>
                      </a:r>
                      <a:r>
                        <a:rPr lang="ru-RU" sz="800" spc="-10" baseline="0" dirty="0" smtClean="0">
                          <a:latin typeface="Microsoft Sans Serif" pitchFamily="34" charset="0"/>
                          <a:cs typeface="Microsoft Sans Serif" pitchFamily="34" charset="0"/>
                        </a:rPr>
                        <a:t> – это важный шаг к повышению качества ПСД.</a:t>
                      </a:r>
                      <a:endParaRPr lang="ru-RU" sz="800" spc="-10" dirty="0" smtClean="0">
                        <a:latin typeface="Microsoft Sans Serif" pitchFamily="34" charset="0"/>
                        <a:cs typeface="Microsoft Sans Serif" pitchFamily="34" charset="0"/>
                      </a:endParaRPr>
                    </a:p>
                    <a:p>
                      <a:pPr marL="87313" marR="0" indent="0" algn="l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ru-RU" sz="800" spc="-10" dirty="0" smtClean="0">
                        <a:latin typeface="Microsoft Sans Serif" pitchFamily="34" charset="0"/>
                        <a:cs typeface="Microsoft Sans Serif" pitchFamily="34" charset="0"/>
                      </a:endParaRPr>
                    </a:p>
                    <a:p>
                      <a:pPr marL="87313" marR="0" indent="0" algn="l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ru-RU" sz="800" spc="-10" dirty="0" smtClean="0">
                          <a:latin typeface="Microsoft Sans Serif" pitchFamily="34" charset="0"/>
                          <a:cs typeface="Microsoft Sans Serif" pitchFamily="34" charset="0"/>
                        </a:rPr>
                        <a:t>Как член СРО,</a:t>
                      </a:r>
                      <a:r>
                        <a:rPr lang="ru-RU" sz="800" spc="-10" baseline="0" dirty="0" smtClean="0">
                          <a:latin typeface="Microsoft Sans Serif" pitchFamily="34" charset="0"/>
                          <a:cs typeface="Microsoft Sans Serif" pitchFamily="34" charset="0"/>
                        </a:rPr>
                        <a:t> у Управления капитального строительства появятся полномочия для</a:t>
                      </a:r>
                      <a:r>
                        <a:rPr lang="ru-RU" sz="800" spc="-10" dirty="0" smtClean="0">
                          <a:latin typeface="Microsoft Sans Serif" pitchFamily="34" charset="0"/>
                          <a:cs typeface="Microsoft Sans Serif" pitchFamily="34" charset="0"/>
                        </a:rPr>
                        <a:t> заключения контрактов с исполнителями конкретных разделов по внесению изменений в ПСД.</a:t>
                      </a:r>
                    </a:p>
                    <a:p>
                      <a:pPr marL="315913" marR="0" indent="-228600" algn="l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ru-RU" sz="800" spc="-10" dirty="0" smtClean="0">
                        <a:solidFill>
                          <a:schemeClr val="tx1"/>
                        </a:solidFill>
                        <a:latin typeface="Microsoft Sans Serif" pitchFamily="34" charset="0"/>
                        <a:cs typeface="Microsoft Sans Serif" pitchFamily="34" charset="0"/>
                      </a:endParaRPr>
                    </a:p>
                    <a:p>
                      <a:pPr marL="315913" marR="0" indent="-228600" algn="l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ru-RU" sz="800" dirty="0" smtClean="0">
                        <a:solidFill>
                          <a:schemeClr val="tx1"/>
                        </a:solidFill>
                        <a:latin typeface="Microsoft Sans Serif" pitchFamily="34" charset="0"/>
                        <a:cs typeface="Microsoft Sans Serif" pitchFamily="34" charset="0"/>
                      </a:endParaRPr>
                    </a:p>
                  </a:txBody>
                  <a:tcPr marL="6350" marR="6350" marT="6350" marB="0">
                    <a:noFill/>
                  </a:tcPr>
                </a:tc>
                <a:tc rowSpan="4">
                  <a:txBody>
                    <a:bodyPr/>
                    <a:lstStyle/>
                    <a:p>
                      <a:pPr marL="87313" marR="0" indent="0" algn="ctr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Microsoft Sans Serif" pitchFamily="34" charset="0"/>
                          <a:ea typeface="+mn-ea"/>
                          <a:cs typeface="Microsoft Sans Serif" pitchFamily="34" charset="0"/>
                        </a:rPr>
                        <a:t>Начальник ФЭО Управления</a:t>
                      </a:r>
                    </a:p>
                    <a:p>
                      <a:pPr marL="87313" marR="0" indent="0" algn="ctr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Microsoft Sans Serif" pitchFamily="34" charset="0"/>
                          <a:ea typeface="+mn-ea"/>
                          <a:cs typeface="Microsoft Sans Serif" pitchFamily="34" charset="0"/>
                        </a:rPr>
                        <a:t>Ледяйкин Андрей Сергеевич</a:t>
                      </a:r>
                    </a:p>
                    <a:p>
                      <a:pPr marL="87313" marR="0" indent="0" algn="ctr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0" i="0" u="none" strike="noStrike" dirty="0" smtClean="0">
                        <a:solidFill>
                          <a:srgbClr val="000000"/>
                        </a:solidFill>
                        <a:effectLst/>
                        <a:latin typeface="Microsoft Sans Serif" pitchFamily="34" charset="0"/>
                        <a:ea typeface="+mn-ea"/>
                        <a:cs typeface="Microsoft Sans Serif" pitchFamily="34" charset="0"/>
                      </a:endParaRPr>
                    </a:p>
                    <a:p>
                      <a:pPr marL="87313" marR="0" indent="0" algn="ctr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Microsoft Sans Serif" pitchFamily="34" charset="0"/>
                          <a:ea typeface="+mn-ea"/>
                          <a:cs typeface="Microsoft Sans Serif" pitchFamily="34" charset="0"/>
                        </a:rPr>
                        <a:t>Начальник ОПиПП</a:t>
                      </a:r>
                    </a:p>
                    <a:p>
                      <a:pPr marL="87313" marR="0" indent="0" algn="ctr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Microsoft Sans Serif" pitchFamily="34" charset="0"/>
                          <a:ea typeface="+mn-ea"/>
                          <a:cs typeface="Microsoft Sans Serif" pitchFamily="34" charset="0"/>
                        </a:rPr>
                        <a:t>Управления</a:t>
                      </a:r>
                    </a:p>
                    <a:p>
                      <a:pPr marL="87313" marR="0" indent="0" algn="ctr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Microsoft Sans Serif" pitchFamily="34" charset="0"/>
                          <a:ea typeface="+mn-ea"/>
                          <a:cs typeface="Microsoft Sans Serif" pitchFamily="34" charset="0"/>
                        </a:rPr>
                        <a:t>Вершинина Юлия Борисовна</a:t>
                      </a:r>
                    </a:p>
                    <a:p>
                      <a:pPr marL="87313" marR="0" indent="0" algn="ctr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0" i="0" u="none" strike="noStrike" dirty="0" smtClean="0">
                        <a:solidFill>
                          <a:srgbClr val="000000"/>
                        </a:solidFill>
                        <a:effectLst/>
                        <a:latin typeface="Microsoft Sans Serif" pitchFamily="34" charset="0"/>
                        <a:ea typeface="+mn-ea"/>
                        <a:cs typeface="Microsoft Sans Serif" pitchFamily="34" charset="0"/>
                      </a:endParaRPr>
                    </a:p>
                    <a:p>
                      <a:pPr marL="87313" marR="0" indent="0" algn="ctr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Microsoft Sans Serif" pitchFamily="34" charset="0"/>
                          <a:ea typeface="+mn-ea"/>
                          <a:cs typeface="Microsoft Sans Serif" pitchFamily="34" charset="0"/>
                        </a:rPr>
                        <a:t>Заместитель начальника ОПиПП Управления</a:t>
                      </a:r>
                    </a:p>
                    <a:p>
                      <a:pPr marL="87313" marR="0" indent="0" algn="ctr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Microsoft Sans Serif" pitchFamily="34" charset="0"/>
                          <a:ea typeface="+mn-ea"/>
                          <a:cs typeface="Microsoft Sans Serif" pitchFamily="34" charset="0"/>
                        </a:rPr>
                        <a:t>Ворожцова Ольга Станиславовна</a:t>
                      </a:r>
                    </a:p>
                  </a:txBody>
                  <a:tcPr marL="6350" marR="6350" marT="6350" marB="0"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indent="0" algn="ctr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Microsoft Sans Serif" pitchFamily="34" charset="0"/>
                          <a:ea typeface="+mn-ea"/>
                          <a:cs typeface="Microsoft Sans Serif" pitchFamily="34" charset="0"/>
                        </a:rPr>
                        <a:t>01.07.2025</a:t>
                      </a:r>
                      <a:r>
                        <a:rPr lang="ru-RU" sz="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Microsoft Sans Serif" pitchFamily="34" charset="0"/>
                          <a:ea typeface="+mn-ea"/>
                          <a:cs typeface="Microsoft Sans Serif" pitchFamily="34" charset="0"/>
                        </a:rPr>
                        <a:t> – 30.12.2025</a:t>
                      </a:r>
                      <a:endParaRPr lang="ru-RU" sz="800" b="0" i="0" u="none" strike="noStrike" dirty="0" smtClean="0">
                        <a:solidFill>
                          <a:srgbClr val="000000"/>
                        </a:solidFill>
                        <a:effectLst/>
                        <a:latin typeface="Microsoft Sans Serif" pitchFamily="34" charset="0"/>
                        <a:ea typeface="+mn-ea"/>
                        <a:cs typeface="Microsoft Sans Serif" pitchFamily="34" charset="0"/>
                      </a:endParaRPr>
                    </a:p>
                  </a:txBody>
                  <a:tcPr marL="6350" marR="6350" marT="6350" marB="0">
                    <a:noFill/>
                  </a:tcPr>
                </a:tc>
                <a:tc rowSpan="4">
                  <a:txBody>
                    <a:bodyPr/>
                    <a:lstStyle/>
                    <a:p>
                      <a:pPr marL="87313" marR="5080" indent="0">
                        <a:lnSpc>
                          <a:spcPct val="102699"/>
                        </a:lnSpc>
                        <a:spcBef>
                          <a:spcPts val="80"/>
                        </a:spcBef>
                        <a:buAutoNum type="arabicPeriod"/>
                      </a:pPr>
                      <a:r>
                        <a:rPr lang="ru-RU" sz="800" dirty="0" smtClean="0">
                          <a:latin typeface="Microsoft Sans Serif" pitchFamily="34" charset="0"/>
                          <a:cs typeface="Microsoft Sans Serif" pitchFamily="34" charset="0"/>
                        </a:rPr>
                        <a:t>Ускорение процесса внесения изменений в ПСД.</a:t>
                      </a:r>
                    </a:p>
                    <a:p>
                      <a:pPr marL="87313" marR="5080" indent="0">
                        <a:lnSpc>
                          <a:spcPct val="102699"/>
                        </a:lnSpc>
                        <a:spcBef>
                          <a:spcPts val="80"/>
                        </a:spcBef>
                        <a:buAutoNum type="arabicPeriod"/>
                      </a:pPr>
                      <a:r>
                        <a:rPr lang="ru-RU" sz="800" spc="-10" dirty="0" smtClean="0">
                          <a:latin typeface="Microsoft Sans Serif" pitchFamily="34" charset="0"/>
                          <a:cs typeface="Microsoft Sans Serif" pitchFamily="34" charset="0"/>
                        </a:rPr>
                        <a:t>Избежание срыва сроков выполнения СМР.</a:t>
                      </a:r>
                    </a:p>
                    <a:p>
                      <a:pPr marL="87313" marR="5080" indent="0">
                        <a:lnSpc>
                          <a:spcPct val="102699"/>
                        </a:lnSpc>
                        <a:spcBef>
                          <a:spcPts val="80"/>
                        </a:spcBef>
                        <a:buAutoNum type="arabicPeriod"/>
                      </a:pPr>
                      <a:r>
                        <a:rPr lang="ru-RU" sz="800" spc="-10" dirty="0" smtClean="0">
                          <a:latin typeface="Microsoft Sans Serif" pitchFamily="34" charset="0"/>
                          <a:cs typeface="Microsoft Sans Serif" pitchFamily="34" charset="0"/>
                        </a:rPr>
                        <a:t>Отсутствие</a:t>
                      </a:r>
                      <a:r>
                        <a:rPr lang="ru-RU" sz="800" spc="-10" baseline="0" dirty="0" smtClean="0">
                          <a:latin typeface="Microsoft Sans Serif" pitchFamily="34" charset="0"/>
                          <a:cs typeface="Microsoft Sans Serif" pitchFamily="34" charset="0"/>
                        </a:rPr>
                        <a:t> дублирования операций</a:t>
                      </a:r>
                      <a:endParaRPr lang="ru-RU" sz="800" dirty="0" smtClean="0">
                        <a:latin typeface="Microsoft Sans Serif" pitchFamily="34" charset="0"/>
                        <a:cs typeface="Microsoft Sans Serif" pitchFamily="34" charset="0"/>
                      </a:endParaRPr>
                    </a:p>
                    <a:p>
                      <a:pPr marL="87313" marR="0" indent="0" algn="l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ru-RU" sz="800" b="0" i="0" u="none" strike="noStrike" dirty="0" smtClean="0">
                        <a:solidFill>
                          <a:srgbClr val="000000"/>
                        </a:solidFill>
                        <a:effectLst/>
                        <a:latin typeface="Microsoft Sans Serif" pitchFamily="34" charset="0"/>
                        <a:ea typeface="+mn-ea"/>
                        <a:cs typeface="Microsoft Sans Serif" pitchFamily="34" charset="0"/>
                      </a:endParaRPr>
                    </a:p>
                  </a:txBody>
                  <a:tcPr marL="6350" marR="6350" marT="635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091378068"/>
                  </a:ext>
                </a:extLst>
              </a:tr>
              <a:tr h="47834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6350" marR="6350" marT="6350" marB="0">
                    <a:noFill/>
                  </a:tcPr>
                </a:tc>
                <a:tc>
                  <a:txBody>
                    <a:bodyPr/>
                    <a:lstStyle/>
                    <a:p>
                      <a:pPr marL="87313" indent="0" algn="l" fontAlgn="t">
                        <a:buClr>
                          <a:srgbClr val="000000"/>
                        </a:buClr>
                        <a:buSzPts val="1200"/>
                        <a:buFont typeface="Microsoft Sans Serif" panose="020B0604020202020204" pitchFamily="34" charset="0"/>
                        <a:buNone/>
                      </a:pPr>
                      <a:r>
                        <a:rPr lang="ru-RU" sz="800" kern="1200" baseline="0" dirty="0" smtClean="0">
                          <a:solidFill>
                            <a:schemeClr val="tx1"/>
                          </a:solidFill>
                          <a:effectLst/>
                          <a:latin typeface="Microsoft Sans Serif" pitchFamily="34" charset="0"/>
                          <a:cs typeface="Microsoft Sans Serif" pitchFamily="34" charset="0"/>
                        </a:rPr>
                        <a:t>Отказ проектировщика, вносить изменения в проектно-сметную документацию</a:t>
                      </a:r>
                      <a:endParaRPr lang="ru-RU" sz="800" b="0" i="0" u="none" strike="noStrike" dirty="0">
                        <a:solidFill>
                          <a:schemeClr val="tx1"/>
                        </a:solidFill>
                        <a:effectLst/>
                        <a:latin typeface="Microsoft Sans Serif" pitchFamily="34" charset="0"/>
                        <a:cs typeface="Microsoft Sans Serif" pitchFamily="34" charset="0"/>
                      </a:endParaRPr>
                    </a:p>
                  </a:txBody>
                  <a:tcPr marL="6350" marR="6350" marT="6350" marB="0"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indent="0" algn="l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Microsoft Sans Serif" pitchFamily="34" charset="0"/>
                          <a:ea typeface="+mn-ea"/>
                          <a:cs typeface="Microsoft Sans Serif" pitchFamily="34" charset="0"/>
                        </a:rPr>
                        <a:t>Юридические и финансовые проблемы: изменения в проектно-сметной документации могут повлечь за собой дополнительные расходы или юридические последствия, что делает проектировщиков более осторожными в своих действиях.</a:t>
                      </a:r>
                    </a:p>
                    <a:p>
                      <a:pPr marL="87313" marR="0" indent="0" algn="l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ru-RU" sz="800" dirty="0" smtClean="0">
                          <a:solidFill>
                            <a:schemeClr val="dk1"/>
                          </a:solidFill>
                          <a:latin typeface="Microsoft Sans Serif" pitchFamily="34" charset="0"/>
                          <a:ea typeface="+mn-ea"/>
                          <a:cs typeface="Microsoft Sans Serif" pitchFamily="34" charset="0"/>
                        </a:rPr>
                        <a:t>Непонимание важности изменений: иногда проектировщик может не видеть необходимости в изменениях, особенно если они не являются критичными для выполнения проекта.</a:t>
                      </a:r>
                    </a:p>
                  </a:txBody>
                  <a:tcPr marL="6350" marR="6350" marT="6350" marB="0">
                    <a:noFill/>
                  </a:tcPr>
                </a:tc>
                <a:tc vMerge="1">
                  <a:txBody>
                    <a:bodyPr/>
                    <a:lstStyle/>
                    <a:p>
                      <a:pPr marL="87313" marR="0" indent="0" algn="l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ru-RU" sz="1100" dirty="0" smtClean="0">
                        <a:solidFill>
                          <a:schemeClr val="dk1"/>
                        </a:solidFill>
                        <a:latin typeface="Microsoft Sans Serif" pitchFamily="34" charset="0"/>
                        <a:ea typeface="+mn-ea"/>
                        <a:cs typeface="Microsoft Sans Serif" pitchFamily="34" charset="0"/>
                      </a:endParaRPr>
                    </a:p>
                  </a:txBody>
                  <a:tcPr marL="6350" marR="6350" marT="6350" marB="0">
                    <a:noFill/>
                  </a:tcPr>
                </a:tc>
                <a:tc vMerge="1">
                  <a:txBody>
                    <a:bodyPr/>
                    <a:lstStyle/>
                    <a:p>
                      <a:pPr marL="87313" marR="0" indent="0" algn="ctr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0" i="0" u="none" strike="noStrike" dirty="0" smtClean="0">
                        <a:solidFill>
                          <a:srgbClr val="000000"/>
                        </a:solidFill>
                        <a:effectLst/>
                        <a:latin typeface="Microsoft Sans Serif" pitchFamily="34" charset="0"/>
                        <a:ea typeface="+mn-ea"/>
                        <a:cs typeface="Microsoft Sans Serif" pitchFamily="34" charset="0"/>
                      </a:endParaRPr>
                    </a:p>
                  </a:txBody>
                  <a:tcPr marL="6350" marR="6350" marT="6350" marB="0"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indent="0" algn="ctr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Microsoft Sans Serif" pitchFamily="34" charset="0"/>
                          <a:ea typeface="+mn-ea"/>
                          <a:cs typeface="Microsoft Sans Serif" pitchFamily="34" charset="0"/>
                        </a:rPr>
                        <a:t>01.07.2025</a:t>
                      </a:r>
                      <a:r>
                        <a:rPr lang="ru-RU" sz="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Microsoft Sans Serif" pitchFamily="34" charset="0"/>
                          <a:ea typeface="+mn-ea"/>
                          <a:cs typeface="Microsoft Sans Serif" pitchFamily="34" charset="0"/>
                        </a:rPr>
                        <a:t> – 30.12.2025</a:t>
                      </a:r>
                      <a:endParaRPr lang="ru-RU" sz="800" b="0" i="0" u="none" strike="noStrike" dirty="0" smtClean="0">
                        <a:solidFill>
                          <a:srgbClr val="000000"/>
                        </a:solidFill>
                        <a:effectLst/>
                        <a:latin typeface="Microsoft Sans Serif" pitchFamily="34" charset="0"/>
                        <a:ea typeface="+mn-ea"/>
                        <a:cs typeface="Microsoft Sans Serif" pitchFamily="34" charset="0"/>
                      </a:endParaRPr>
                    </a:p>
                    <a:p>
                      <a:pPr marL="87313" marR="0" indent="0" algn="l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ru-RU" sz="800" dirty="0" smtClean="0">
                        <a:solidFill>
                          <a:schemeClr val="dk1"/>
                        </a:solidFill>
                        <a:latin typeface="Microsoft Sans Serif" pitchFamily="34" charset="0"/>
                        <a:ea typeface="+mn-ea"/>
                        <a:cs typeface="Microsoft Sans Serif" pitchFamily="34" charset="0"/>
                      </a:endParaRPr>
                    </a:p>
                  </a:txBody>
                  <a:tcPr marL="6350" marR="6350" marT="6350" marB="0">
                    <a:noFill/>
                  </a:tcPr>
                </a:tc>
                <a:tc vMerge="1">
                  <a:txBody>
                    <a:bodyPr/>
                    <a:lstStyle/>
                    <a:p>
                      <a:pPr marL="87313" marR="0" indent="0" algn="l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ru-RU" sz="1100" dirty="0" smtClean="0">
                        <a:solidFill>
                          <a:schemeClr val="dk1"/>
                        </a:solidFill>
                        <a:latin typeface="Microsoft Sans Serif" pitchFamily="34" charset="0"/>
                        <a:ea typeface="+mn-ea"/>
                        <a:cs typeface="Microsoft Sans Serif" pitchFamily="34" charset="0"/>
                      </a:endParaRPr>
                    </a:p>
                  </a:txBody>
                  <a:tcPr marL="6350" marR="6350" marT="635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70677019"/>
                  </a:ext>
                </a:extLst>
              </a:tr>
              <a:tr h="41103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6350" marR="6350" marT="6350" marB="0">
                    <a:noFill/>
                  </a:tcPr>
                </a:tc>
                <a:tc>
                  <a:txBody>
                    <a:bodyPr/>
                    <a:lstStyle/>
                    <a:p>
                      <a:pPr marL="87313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ru-RU" sz="800" kern="1200" baseline="0" dirty="0" smtClean="0">
                          <a:solidFill>
                            <a:schemeClr val="tx1"/>
                          </a:solidFill>
                          <a:effectLst/>
                          <a:latin typeface="Microsoft Sans Serif" pitchFamily="34" charset="0"/>
                          <a:cs typeface="Microsoft Sans Serif" pitchFamily="34" charset="0"/>
                        </a:rPr>
                        <a:t>Длительные сроки по внесению изменений в проектно-сметную документацию</a:t>
                      </a:r>
                    </a:p>
                  </a:txBody>
                  <a:tcPr marL="6350" marR="6350" marT="6350" marB="0"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indent="0" algn="l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Microsoft Sans Serif" pitchFamily="34" charset="0"/>
                          <a:ea typeface="+mn-ea"/>
                          <a:cs typeface="Microsoft Sans Serif" pitchFamily="34" charset="0"/>
                        </a:rPr>
                        <a:t>Нехватка времени: проектировщики могут быть перегружены текущими задачами и не иметь возможности быстро адаптировать документацию.</a:t>
                      </a:r>
                    </a:p>
                    <a:p>
                      <a:pPr marL="0" marR="0" indent="0" algn="l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0" i="0" u="none" strike="noStrike" dirty="0" smtClean="0">
                        <a:solidFill>
                          <a:srgbClr val="000000"/>
                        </a:solidFill>
                        <a:effectLst/>
                        <a:latin typeface="Microsoft Sans Serif" pitchFamily="34" charset="0"/>
                        <a:ea typeface="+mn-ea"/>
                        <a:cs typeface="Microsoft Sans Serif" pitchFamily="34" charset="0"/>
                      </a:endParaRPr>
                    </a:p>
                    <a:p>
                      <a:pPr algn="l" fontAlgn="t">
                        <a:buNone/>
                      </a:pP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Microsoft Sans Serif" pitchFamily="34" charset="0"/>
                        <a:ea typeface="+mn-ea"/>
                        <a:cs typeface="Microsoft Sans Serif" pitchFamily="34" charset="0"/>
                      </a:endParaRPr>
                    </a:p>
                  </a:txBody>
                  <a:tcPr marL="6350" marR="6350" marT="6350" marB="0">
                    <a:noFill/>
                  </a:tcPr>
                </a:tc>
                <a:tc vMerge="1">
                  <a:txBody>
                    <a:bodyPr/>
                    <a:lstStyle/>
                    <a:p>
                      <a:pPr algn="l" fontAlgn="t">
                        <a:buNone/>
                      </a:pP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Microsoft Sans Serif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6350" marR="6350" marT="6350" marB="0">
                    <a:noFill/>
                  </a:tcPr>
                </a:tc>
                <a:tc vMerge="1">
                  <a:txBody>
                    <a:bodyPr/>
                    <a:lstStyle/>
                    <a:p>
                      <a:pPr marL="87313" marR="0" indent="0" algn="ctr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Microsoft Sans Serif" pitchFamily="34" charset="0"/>
                        <a:ea typeface="+mn-ea"/>
                        <a:cs typeface="Microsoft Sans Serif" pitchFamily="34" charset="0"/>
                      </a:endParaRPr>
                    </a:p>
                  </a:txBody>
                  <a:tcPr marL="6350" marR="6350" marT="635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Microsoft Sans Serif" pitchFamily="34" charset="0"/>
                          <a:ea typeface="+mn-ea"/>
                          <a:cs typeface="Microsoft Sans Serif" pitchFamily="34" charset="0"/>
                        </a:rPr>
                        <a:t>01.07.2025</a:t>
                      </a:r>
                      <a:r>
                        <a:rPr lang="ru-RU" sz="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Microsoft Sans Serif" pitchFamily="34" charset="0"/>
                          <a:ea typeface="+mn-ea"/>
                          <a:cs typeface="Microsoft Sans Serif" pitchFamily="34" charset="0"/>
                        </a:rPr>
                        <a:t> – 30.12.2025</a:t>
                      </a:r>
                      <a:endParaRPr lang="ru-RU" sz="800" b="0" i="0" u="none" strike="noStrike" dirty="0" smtClean="0">
                        <a:solidFill>
                          <a:srgbClr val="000000"/>
                        </a:solidFill>
                        <a:effectLst/>
                        <a:latin typeface="Microsoft Sans Serif" pitchFamily="34" charset="0"/>
                        <a:ea typeface="+mn-ea"/>
                        <a:cs typeface="Microsoft Sans Serif" pitchFamily="34" charset="0"/>
                      </a:endParaRPr>
                    </a:p>
                    <a:p>
                      <a:pPr algn="l" fontAlgn="t">
                        <a:buNone/>
                      </a:pP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Microsoft Sans Serif" pitchFamily="34" charset="0"/>
                        <a:ea typeface="+mn-ea"/>
                        <a:cs typeface="Microsoft Sans Serif" pitchFamily="34" charset="0"/>
                      </a:endParaRPr>
                    </a:p>
                  </a:txBody>
                  <a:tcPr marL="6350" marR="6350" marT="6350" marB="0">
                    <a:noFill/>
                  </a:tcPr>
                </a:tc>
                <a:tc vMerge="1">
                  <a:txBody>
                    <a:bodyPr/>
                    <a:lstStyle/>
                    <a:p>
                      <a:pPr algn="l" fontAlgn="t">
                        <a:buNone/>
                      </a:pP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Microsoft Sans Serif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6350" marR="6350" marT="635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3030693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800" kern="1200" baseline="0" dirty="0" smtClean="0">
                          <a:solidFill>
                            <a:schemeClr val="tx1"/>
                          </a:solidFill>
                          <a:effectLst/>
                          <a:latin typeface="Microsoft Sans Serif" pitchFamily="34" charset="0"/>
                          <a:cs typeface="Microsoft Sans Serif" pitchFamily="34" charset="0"/>
                        </a:rPr>
                        <a:t>Дублирование операций</a:t>
                      </a:r>
                    </a:p>
                  </a:txBody>
                  <a:tcPr marL="6350" marR="6350" marT="6350" marB="0">
                    <a:noFill/>
                  </a:tcPr>
                </a:tc>
                <a:tc>
                  <a:txBody>
                    <a:bodyPr/>
                    <a:lstStyle/>
                    <a:p>
                      <a:pPr marL="87313" indent="0" algn="l" fontAlgn="t">
                        <a:buNone/>
                      </a:pPr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Microsoft Sans Serif" pitchFamily="34" charset="0"/>
                          <a:ea typeface="+mn-ea"/>
                          <a:cs typeface="Microsoft Sans Serif" pitchFamily="34" charset="0"/>
                        </a:rPr>
                        <a:t>В</a:t>
                      </a:r>
                      <a:r>
                        <a:rPr lang="ru-RU" sz="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Microsoft Sans Serif" pitchFamily="34" charset="0"/>
                          <a:ea typeface="+mn-ea"/>
                          <a:cs typeface="Microsoft Sans Serif" pitchFamily="34" charset="0"/>
                        </a:rPr>
                        <a:t> процессе внесения изменений в ПСД, на этапе </a:t>
                      </a:r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Microsoft Sans Serif" pitchFamily="34" charset="0"/>
                          <a:ea typeface="+mn-ea"/>
                          <a:cs typeface="Microsoft Sans Serif" pitchFamily="34" charset="0"/>
                        </a:rPr>
                        <a:t>согласования выявляются</a:t>
                      </a:r>
                      <a:r>
                        <a:rPr lang="ru-RU" sz="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Microsoft Sans Serif" pitchFamily="34" charset="0"/>
                          <a:ea typeface="+mn-ea"/>
                          <a:cs typeface="Microsoft Sans Serif" pitchFamily="34" charset="0"/>
                        </a:rPr>
                        <a:t> недоработки проектных решений, которые повторно направляются проектировщику.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Microsoft Sans Serif" pitchFamily="34" charset="0"/>
                        <a:ea typeface="+mn-ea"/>
                        <a:cs typeface="Microsoft Sans Serif" pitchFamily="34" charset="0"/>
                      </a:endParaRPr>
                    </a:p>
                  </a:txBody>
                  <a:tcPr marL="6350" marR="6350" marT="6350" marB="0">
                    <a:noFill/>
                  </a:tcPr>
                </a:tc>
                <a:tc vMerge="1">
                  <a:txBody>
                    <a:bodyPr/>
                    <a:lstStyle/>
                    <a:p>
                      <a:pPr marL="87313" indent="0" algn="l" fontAlgn="t">
                        <a:buNone/>
                      </a:pP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Microsoft Sans Serif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6350" marR="6350" marT="6350" marB="0">
                    <a:noFill/>
                  </a:tcPr>
                </a:tc>
                <a:tc vMerge="1">
                  <a:txBody>
                    <a:bodyPr/>
                    <a:lstStyle/>
                    <a:p>
                      <a:pPr marL="87313" indent="0" algn="ctr" fontAlgn="t">
                        <a:buNone/>
                      </a:pP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Microsoft Sans Serif" pitchFamily="34" charset="0"/>
                        <a:ea typeface="+mn-ea"/>
                        <a:cs typeface="Microsoft Sans Serif" pitchFamily="34" charset="0"/>
                      </a:endParaRPr>
                    </a:p>
                  </a:txBody>
                  <a:tcPr marL="6350" marR="6350" marT="6350" marB="0"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indent="0" algn="ctr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Microsoft Sans Serif" pitchFamily="34" charset="0"/>
                          <a:ea typeface="+mn-ea"/>
                          <a:cs typeface="Microsoft Sans Serif" pitchFamily="34" charset="0"/>
                        </a:rPr>
                        <a:t>01.07.2025</a:t>
                      </a:r>
                      <a:r>
                        <a:rPr lang="ru-RU" sz="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Microsoft Sans Serif" pitchFamily="34" charset="0"/>
                          <a:ea typeface="+mn-ea"/>
                          <a:cs typeface="Microsoft Sans Serif" pitchFamily="34" charset="0"/>
                        </a:rPr>
                        <a:t> – 30.12.2025</a:t>
                      </a:r>
                      <a:endParaRPr lang="ru-RU" sz="800" b="0" i="0" u="none" strike="noStrike" dirty="0" smtClean="0">
                        <a:solidFill>
                          <a:srgbClr val="000000"/>
                        </a:solidFill>
                        <a:effectLst/>
                        <a:latin typeface="Microsoft Sans Serif" pitchFamily="34" charset="0"/>
                        <a:ea typeface="+mn-ea"/>
                        <a:cs typeface="Microsoft Sans Serif" pitchFamily="34" charset="0"/>
                      </a:endParaRPr>
                    </a:p>
                    <a:p>
                      <a:pPr marL="87313" indent="0" algn="l" fontAlgn="t">
                        <a:buNone/>
                      </a:pP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Microsoft Sans Serif" pitchFamily="34" charset="0"/>
                        <a:ea typeface="+mn-ea"/>
                        <a:cs typeface="Microsoft Sans Serif" pitchFamily="34" charset="0"/>
                      </a:endParaRPr>
                    </a:p>
                  </a:txBody>
                  <a:tcPr marL="6350" marR="6350" marT="6350" marB="0">
                    <a:noFill/>
                  </a:tcPr>
                </a:tc>
                <a:tc vMerge="1">
                  <a:txBody>
                    <a:bodyPr/>
                    <a:lstStyle/>
                    <a:p>
                      <a:pPr marL="87313" indent="0" algn="l" fontAlgn="t">
                        <a:buNone/>
                      </a:pP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Microsoft Sans Serif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6350" marR="6350" marT="6350" marB="0"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994384F-00E6-176F-4484-2DBACDB4FD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>
            <a:extLst>
              <a:ext uri="{FF2B5EF4-FFF2-40B4-BE49-F238E27FC236}">
                <a16:creationId xmlns:a16="http://schemas.microsoft.com/office/drawing/2014/main" xmlns="" id="{B13883ED-B723-2021-BAE8-90276BFA4269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52727" y="251459"/>
            <a:ext cx="3963924" cy="594360"/>
          </a:xfrm>
          <a:prstGeom prst="rect">
            <a:avLst/>
          </a:prstGeom>
        </p:spPr>
      </p:pic>
      <p:sp>
        <p:nvSpPr>
          <p:cNvPr id="3" name="object 3">
            <a:extLst>
              <a:ext uri="{FF2B5EF4-FFF2-40B4-BE49-F238E27FC236}">
                <a16:creationId xmlns:a16="http://schemas.microsoft.com/office/drawing/2014/main" xmlns="" id="{F62D8F36-DA0C-048D-E387-3A697BD46AE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030705" y="395782"/>
            <a:ext cx="4830013" cy="298286"/>
          </a:xfrm>
          <a:prstGeom prst="rect">
            <a:avLst/>
          </a:prstGeom>
        </p:spPr>
        <p:txBody>
          <a:bodyPr vert="horz" wrap="square" lIns="0" tIns="59181" rIns="0" bIns="0" rtlCol="0">
            <a:spAutoFit/>
          </a:bodyPr>
          <a:lstStyle/>
          <a:p>
            <a:pPr marL="913130">
              <a:lnSpc>
                <a:spcPct val="100000"/>
              </a:lnSpc>
              <a:spcBef>
                <a:spcPts val="135"/>
              </a:spcBef>
            </a:pPr>
            <a:r>
              <a:rPr lang="ru-RU" dirty="0"/>
              <a:t>Итоги реализации</a:t>
            </a:r>
            <a:endParaRPr spc="-25" dirty="0"/>
          </a:p>
        </p:txBody>
      </p:sp>
      <p:grpSp>
        <p:nvGrpSpPr>
          <p:cNvPr id="4" name="object 4">
            <a:extLst>
              <a:ext uri="{FF2B5EF4-FFF2-40B4-BE49-F238E27FC236}">
                <a16:creationId xmlns:a16="http://schemas.microsoft.com/office/drawing/2014/main" xmlns="" id="{2C422C34-57AD-7028-076E-3C0B570F2579}"/>
              </a:ext>
            </a:extLst>
          </p:cNvPr>
          <p:cNvGrpSpPr/>
          <p:nvPr/>
        </p:nvGrpSpPr>
        <p:grpSpPr>
          <a:xfrm>
            <a:off x="928116" y="256031"/>
            <a:ext cx="649605" cy="603885"/>
            <a:chOff x="928116" y="256031"/>
            <a:chExt cx="649605" cy="603885"/>
          </a:xfrm>
        </p:grpSpPr>
        <p:sp>
          <p:nvSpPr>
            <p:cNvPr id="5" name="object 5">
              <a:extLst>
                <a:ext uri="{FF2B5EF4-FFF2-40B4-BE49-F238E27FC236}">
                  <a16:creationId xmlns:a16="http://schemas.microsoft.com/office/drawing/2014/main" xmlns="" id="{8D685FF5-CE8B-8635-82D0-F06543DE5704}"/>
                </a:ext>
              </a:extLst>
            </p:cNvPr>
            <p:cNvSpPr/>
            <p:nvPr/>
          </p:nvSpPr>
          <p:spPr>
            <a:xfrm>
              <a:off x="941832" y="269747"/>
              <a:ext cx="622300" cy="576580"/>
            </a:xfrm>
            <a:custGeom>
              <a:avLst/>
              <a:gdLst/>
              <a:ahLst/>
              <a:cxnLst/>
              <a:rect l="l" t="t" r="r" b="b"/>
              <a:pathLst>
                <a:path w="622300" h="576580">
                  <a:moveTo>
                    <a:pt x="310896" y="0"/>
                  </a:moveTo>
                  <a:lnTo>
                    <a:pt x="260466" y="3768"/>
                  </a:lnTo>
                  <a:lnTo>
                    <a:pt x="212628" y="14679"/>
                  </a:lnTo>
                  <a:lnTo>
                    <a:pt x="168021" y="32140"/>
                  </a:lnTo>
                  <a:lnTo>
                    <a:pt x="127284" y="55558"/>
                  </a:lnTo>
                  <a:lnTo>
                    <a:pt x="91059" y="84343"/>
                  </a:lnTo>
                  <a:lnTo>
                    <a:pt x="59984" y="117902"/>
                  </a:lnTo>
                  <a:lnTo>
                    <a:pt x="34701" y="155643"/>
                  </a:lnTo>
                  <a:lnTo>
                    <a:pt x="15849" y="196973"/>
                  </a:lnTo>
                  <a:lnTo>
                    <a:pt x="4069" y="241302"/>
                  </a:lnTo>
                  <a:lnTo>
                    <a:pt x="0" y="288036"/>
                  </a:lnTo>
                  <a:lnTo>
                    <a:pt x="4069" y="334769"/>
                  </a:lnTo>
                  <a:lnTo>
                    <a:pt x="15849" y="379098"/>
                  </a:lnTo>
                  <a:lnTo>
                    <a:pt x="34701" y="420428"/>
                  </a:lnTo>
                  <a:lnTo>
                    <a:pt x="59984" y="458169"/>
                  </a:lnTo>
                  <a:lnTo>
                    <a:pt x="91059" y="491728"/>
                  </a:lnTo>
                  <a:lnTo>
                    <a:pt x="127284" y="520513"/>
                  </a:lnTo>
                  <a:lnTo>
                    <a:pt x="168021" y="543931"/>
                  </a:lnTo>
                  <a:lnTo>
                    <a:pt x="212628" y="561392"/>
                  </a:lnTo>
                  <a:lnTo>
                    <a:pt x="260466" y="572303"/>
                  </a:lnTo>
                  <a:lnTo>
                    <a:pt x="310896" y="576072"/>
                  </a:lnTo>
                  <a:lnTo>
                    <a:pt x="361325" y="572303"/>
                  </a:lnTo>
                  <a:lnTo>
                    <a:pt x="409163" y="561392"/>
                  </a:lnTo>
                  <a:lnTo>
                    <a:pt x="453770" y="543931"/>
                  </a:lnTo>
                  <a:lnTo>
                    <a:pt x="494507" y="520513"/>
                  </a:lnTo>
                  <a:lnTo>
                    <a:pt x="530732" y="491728"/>
                  </a:lnTo>
                  <a:lnTo>
                    <a:pt x="561807" y="458169"/>
                  </a:lnTo>
                  <a:lnTo>
                    <a:pt x="587090" y="420428"/>
                  </a:lnTo>
                  <a:lnTo>
                    <a:pt x="605942" y="379098"/>
                  </a:lnTo>
                  <a:lnTo>
                    <a:pt x="617722" y="334769"/>
                  </a:lnTo>
                  <a:lnTo>
                    <a:pt x="621792" y="288036"/>
                  </a:lnTo>
                  <a:lnTo>
                    <a:pt x="617722" y="241302"/>
                  </a:lnTo>
                  <a:lnTo>
                    <a:pt x="605942" y="196973"/>
                  </a:lnTo>
                  <a:lnTo>
                    <a:pt x="587090" y="155643"/>
                  </a:lnTo>
                  <a:lnTo>
                    <a:pt x="561807" y="117902"/>
                  </a:lnTo>
                  <a:lnTo>
                    <a:pt x="530733" y="84343"/>
                  </a:lnTo>
                  <a:lnTo>
                    <a:pt x="494507" y="55558"/>
                  </a:lnTo>
                  <a:lnTo>
                    <a:pt x="453771" y="32140"/>
                  </a:lnTo>
                  <a:lnTo>
                    <a:pt x="409163" y="14679"/>
                  </a:lnTo>
                  <a:lnTo>
                    <a:pt x="361325" y="3768"/>
                  </a:lnTo>
                  <a:lnTo>
                    <a:pt x="310896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" name="object 6">
              <a:extLst>
                <a:ext uri="{FF2B5EF4-FFF2-40B4-BE49-F238E27FC236}">
                  <a16:creationId xmlns:a16="http://schemas.microsoft.com/office/drawing/2014/main" xmlns="" id="{4B8EE626-7180-1AF7-5DC8-5FC3C675DB5C}"/>
                </a:ext>
              </a:extLst>
            </p:cNvPr>
            <p:cNvSpPr/>
            <p:nvPr/>
          </p:nvSpPr>
          <p:spPr>
            <a:xfrm>
              <a:off x="941832" y="269747"/>
              <a:ext cx="622300" cy="576580"/>
            </a:xfrm>
            <a:custGeom>
              <a:avLst/>
              <a:gdLst/>
              <a:ahLst/>
              <a:cxnLst/>
              <a:rect l="l" t="t" r="r" b="b"/>
              <a:pathLst>
                <a:path w="622300" h="576580">
                  <a:moveTo>
                    <a:pt x="0" y="288036"/>
                  </a:moveTo>
                  <a:lnTo>
                    <a:pt x="4069" y="241302"/>
                  </a:lnTo>
                  <a:lnTo>
                    <a:pt x="15849" y="196973"/>
                  </a:lnTo>
                  <a:lnTo>
                    <a:pt x="34701" y="155643"/>
                  </a:lnTo>
                  <a:lnTo>
                    <a:pt x="59984" y="117902"/>
                  </a:lnTo>
                  <a:lnTo>
                    <a:pt x="91059" y="84343"/>
                  </a:lnTo>
                  <a:lnTo>
                    <a:pt x="127284" y="55558"/>
                  </a:lnTo>
                  <a:lnTo>
                    <a:pt x="168021" y="32140"/>
                  </a:lnTo>
                  <a:lnTo>
                    <a:pt x="212628" y="14679"/>
                  </a:lnTo>
                  <a:lnTo>
                    <a:pt x="260466" y="3768"/>
                  </a:lnTo>
                  <a:lnTo>
                    <a:pt x="310896" y="0"/>
                  </a:lnTo>
                  <a:lnTo>
                    <a:pt x="361325" y="3768"/>
                  </a:lnTo>
                  <a:lnTo>
                    <a:pt x="409163" y="14679"/>
                  </a:lnTo>
                  <a:lnTo>
                    <a:pt x="453771" y="32140"/>
                  </a:lnTo>
                  <a:lnTo>
                    <a:pt x="494507" y="55558"/>
                  </a:lnTo>
                  <a:lnTo>
                    <a:pt x="530733" y="84343"/>
                  </a:lnTo>
                  <a:lnTo>
                    <a:pt x="561807" y="117902"/>
                  </a:lnTo>
                  <a:lnTo>
                    <a:pt x="587090" y="155643"/>
                  </a:lnTo>
                  <a:lnTo>
                    <a:pt x="605942" y="196973"/>
                  </a:lnTo>
                  <a:lnTo>
                    <a:pt x="617722" y="241302"/>
                  </a:lnTo>
                  <a:lnTo>
                    <a:pt x="621792" y="288036"/>
                  </a:lnTo>
                  <a:lnTo>
                    <a:pt x="617722" y="334769"/>
                  </a:lnTo>
                  <a:lnTo>
                    <a:pt x="605942" y="379098"/>
                  </a:lnTo>
                  <a:lnTo>
                    <a:pt x="587090" y="420428"/>
                  </a:lnTo>
                  <a:lnTo>
                    <a:pt x="561807" y="458169"/>
                  </a:lnTo>
                  <a:lnTo>
                    <a:pt x="530732" y="491728"/>
                  </a:lnTo>
                  <a:lnTo>
                    <a:pt x="494507" y="520513"/>
                  </a:lnTo>
                  <a:lnTo>
                    <a:pt x="453770" y="543931"/>
                  </a:lnTo>
                  <a:lnTo>
                    <a:pt x="409163" y="561392"/>
                  </a:lnTo>
                  <a:lnTo>
                    <a:pt x="361325" y="572303"/>
                  </a:lnTo>
                  <a:lnTo>
                    <a:pt x="310896" y="576072"/>
                  </a:lnTo>
                  <a:lnTo>
                    <a:pt x="260466" y="572303"/>
                  </a:lnTo>
                  <a:lnTo>
                    <a:pt x="212628" y="561392"/>
                  </a:lnTo>
                  <a:lnTo>
                    <a:pt x="168021" y="543931"/>
                  </a:lnTo>
                  <a:lnTo>
                    <a:pt x="127284" y="520513"/>
                  </a:lnTo>
                  <a:lnTo>
                    <a:pt x="91059" y="491728"/>
                  </a:lnTo>
                  <a:lnTo>
                    <a:pt x="59984" y="458169"/>
                  </a:lnTo>
                  <a:lnTo>
                    <a:pt x="34701" y="420428"/>
                  </a:lnTo>
                  <a:lnTo>
                    <a:pt x="15849" y="379098"/>
                  </a:lnTo>
                  <a:lnTo>
                    <a:pt x="4069" y="334769"/>
                  </a:lnTo>
                  <a:lnTo>
                    <a:pt x="0" y="288036"/>
                  </a:lnTo>
                  <a:close/>
                </a:path>
              </a:pathLst>
            </a:custGeom>
            <a:ln w="2743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8" name="object 8">
            <a:extLst>
              <a:ext uri="{FF2B5EF4-FFF2-40B4-BE49-F238E27FC236}">
                <a16:creationId xmlns:a16="http://schemas.microsoft.com/office/drawing/2014/main" xmlns="" id="{7F0A2ABD-A647-3EFC-7FCE-FA252BF37681}"/>
              </a:ext>
            </a:extLst>
          </p:cNvPr>
          <p:cNvSpPr/>
          <p:nvPr/>
        </p:nvSpPr>
        <p:spPr>
          <a:xfrm>
            <a:off x="7010400" y="2419350"/>
            <a:ext cx="421005" cy="1737360"/>
          </a:xfrm>
          <a:custGeom>
            <a:avLst/>
            <a:gdLst/>
            <a:ahLst/>
            <a:cxnLst/>
            <a:rect l="l" t="t" r="r" b="b"/>
            <a:pathLst>
              <a:path w="421004" h="1737360">
                <a:moveTo>
                  <a:pt x="420624" y="0"/>
                </a:moveTo>
                <a:lnTo>
                  <a:pt x="0" y="0"/>
                </a:lnTo>
                <a:lnTo>
                  <a:pt x="0" y="1737360"/>
                </a:lnTo>
                <a:lnTo>
                  <a:pt x="420624" y="1737360"/>
                </a:lnTo>
                <a:lnTo>
                  <a:pt x="420624" y="0"/>
                </a:lnTo>
                <a:close/>
              </a:path>
            </a:pathLst>
          </a:custGeom>
          <a:solidFill>
            <a:srgbClr val="464139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" name="object 9">
            <a:extLst>
              <a:ext uri="{FF2B5EF4-FFF2-40B4-BE49-F238E27FC236}">
                <a16:creationId xmlns:a16="http://schemas.microsoft.com/office/drawing/2014/main" xmlns="" id="{36E24FE3-3712-8615-1A25-431DA722A201}"/>
              </a:ext>
            </a:extLst>
          </p:cNvPr>
          <p:cNvSpPr/>
          <p:nvPr/>
        </p:nvSpPr>
        <p:spPr>
          <a:xfrm>
            <a:off x="7602950" y="3293135"/>
            <a:ext cx="421005" cy="868680"/>
          </a:xfrm>
          <a:custGeom>
            <a:avLst/>
            <a:gdLst/>
            <a:ahLst/>
            <a:cxnLst/>
            <a:rect l="l" t="t" r="r" b="b"/>
            <a:pathLst>
              <a:path w="421004" h="868679">
                <a:moveTo>
                  <a:pt x="420624" y="0"/>
                </a:moveTo>
                <a:lnTo>
                  <a:pt x="0" y="0"/>
                </a:lnTo>
                <a:lnTo>
                  <a:pt x="0" y="868680"/>
                </a:lnTo>
                <a:lnTo>
                  <a:pt x="420624" y="868680"/>
                </a:lnTo>
                <a:lnTo>
                  <a:pt x="420624" y="0"/>
                </a:lnTo>
                <a:close/>
              </a:path>
            </a:pathLst>
          </a:custGeom>
          <a:solidFill>
            <a:srgbClr val="9D8079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10" name="object 10">
            <a:extLst>
              <a:ext uri="{FF2B5EF4-FFF2-40B4-BE49-F238E27FC236}">
                <a16:creationId xmlns:a16="http://schemas.microsoft.com/office/drawing/2014/main" xmlns="" id="{F0AD23B4-2475-0EB6-050F-C8AAE989A03F}"/>
              </a:ext>
            </a:extLst>
          </p:cNvPr>
          <p:cNvGrpSpPr/>
          <p:nvPr/>
        </p:nvGrpSpPr>
        <p:grpSpPr>
          <a:xfrm>
            <a:off x="7092618" y="2146547"/>
            <a:ext cx="736600" cy="836294"/>
            <a:chOff x="6894576" y="2985516"/>
            <a:chExt cx="736600" cy="836294"/>
          </a:xfrm>
        </p:grpSpPr>
        <p:sp>
          <p:nvSpPr>
            <p:cNvPr id="11" name="object 11">
              <a:extLst>
                <a:ext uri="{FF2B5EF4-FFF2-40B4-BE49-F238E27FC236}">
                  <a16:creationId xmlns:a16="http://schemas.microsoft.com/office/drawing/2014/main" xmlns="" id="{1D32303F-77A8-37D4-8F58-836F882A78EA}"/>
                </a:ext>
              </a:extLst>
            </p:cNvPr>
            <p:cNvSpPr/>
            <p:nvPr/>
          </p:nvSpPr>
          <p:spPr>
            <a:xfrm>
              <a:off x="7520940" y="3003804"/>
              <a:ext cx="109855" cy="818515"/>
            </a:xfrm>
            <a:custGeom>
              <a:avLst/>
              <a:gdLst/>
              <a:ahLst/>
              <a:cxnLst/>
              <a:rect l="l" t="t" r="r" b="b"/>
              <a:pathLst>
                <a:path w="109854" h="818514">
                  <a:moveTo>
                    <a:pt x="36575" y="708279"/>
                  </a:moveTo>
                  <a:lnTo>
                    <a:pt x="0" y="708279"/>
                  </a:lnTo>
                  <a:lnTo>
                    <a:pt x="54863" y="818007"/>
                  </a:lnTo>
                  <a:lnTo>
                    <a:pt x="100583" y="726566"/>
                  </a:lnTo>
                  <a:lnTo>
                    <a:pt x="36575" y="726566"/>
                  </a:lnTo>
                  <a:lnTo>
                    <a:pt x="36575" y="708279"/>
                  </a:lnTo>
                  <a:close/>
                </a:path>
                <a:path w="109854" h="818514">
                  <a:moveTo>
                    <a:pt x="73151" y="0"/>
                  </a:moveTo>
                  <a:lnTo>
                    <a:pt x="36575" y="0"/>
                  </a:lnTo>
                  <a:lnTo>
                    <a:pt x="36575" y="726566"/>
                  </a:lnTo>
                  <a:lnTo>
                    <a:pt x="73151" y="726566"/>
                  </a:lnTo>
                  <a:lnTo>
                    <a:pt x="73151" y="0"/>
                  </a:lnTo>
                  <a:close/>
                </a:path>
                <a:path w="109854" h="818514">
                  <a:moveTo>
                    <a:pt x="109727" y="708279"/>
                  </a:moveTo>
                  <a:lnTo>
                    <a:pt x="73151" y="708279"/>
                  </a:lnTo>
                  <a:lnTo>
                    <a:pt x="73151" y="726566"/>
                  </a:lnTo>
                  <a:lnTo>
                    <a:pt x="100583" y="726566"/>
                  </a:lnTo>
                  <a:lnTo>
                    <a:pt x="109727" y="708279"/>
                  </a:lnTo>
                  <a:close/>
                </a:path>
              </a:pathLst>
            </a:custGeom>
            <a:solidFill>
              <a:srgbClr val="3A170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object 12">
              <a:extLst>
                <a:ext uri="{FF2B5EF4-FFF2-40B4-BE49-F238E27FC236}">
                  <a16:creationId xmlns:a16="http://schemas.microsoft.com/office/drawing/2014/main" xmlns="" id="{013A2B72-FF7E-85EA-5A13-5752B9073360}"/>
                </a:ext>
              </a:extLst>
            </p:cNvPr>
            <p:cNvSpPr/>
            <p:nvPr/>
          </p:nvSpPr>
          <p:spPr>
            <a:xfrm>
              <a:off x="6894576" y="3003804"/>
              <a:ext cx="684530" cy="0"/>
            </a:xfrm>
            <a:custGeom>
              <a:avLst/>
              <a:gdLst/>
              <a:ahLst/>
              <a:cxnLst/>
              <a:rect l="l" t="t" r="r" b="b"/>
              <a:pathLst>
                <a:path w="684529">
                  <a:moveTo>
                    <a:pt x="0" y="0"/>
                  </a:moveTo>
                  <a:lnTo>
                    <a:pt x="684529" y="0"/>
                  </a:lnTo>
                </a:path>
              </a:pathLst>
            </a:custGeom>
            <a:ln w="36576">
              <a:solidFill>
                <a:srgbClr val="3A170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3" name="object 13">
            <a:extLst>
              <a:ext uri="{FF2B5EF4-FFF2-40B4-BE49-F238E27FC236}">
                <a16:creationId xmlns:a16="http://schemas.microsoft.com/office/drawing/2014/main" xmlns="" id="{D025B078-D12E-BD39-C749-07AC8FEAFD4A}"/>
              </a:ext>
            </a:extLst>
          </p:cNvPr>
          <p:cNvSpPr txBox="1"/>
          <p:nvPr/>
        </p:nvSpPr>
        <p:spPr>
          <a:xfrm>
            <a:off x="7855329" y="2238377"/>
            <a:ext cx="848994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50" b="0" i="0" u="none" strike="noStrike" kern="0" cap="none" spc="0" normalizeH="0" baseline="0" noProof="0" dirty="0" smtClean="0">
                <a:ln>
                  <a:noFill/>
                </a:ln>
                <a:solidFill>
                  <a:srgbClr val="464643"/>
                </a:solidFill>
                <a:effectLst/>
                <a:uLnTx/>
                <a:uFillTx/>
                <a:latin typeface="Arial Black"/>
                <a:cs typeface="Arial Black"/>
              </a:rPr>
              <a:t>в</a:t>
            </a:r>
            <a:r>
              <a:rPr kumimoji="0" sz="1550" b="0" i="0" u="none" strike="noStrike" kern="0" cap="none" spc="175" normalizeH="0" baseline="0" noProof="0" dirty="0" smtClean="0">
                <a:ln>
                  <a:noFill/>
                </a:ln>
                <a:solidFill>
                  <a:srgbClr val="464643"/>
                </a:solidFill>
                <a:effectLst/>
                <a:uLnTx/>
                <a:uFillTx/>
                <a:latin typeface="Arial Black"/>
                <a:cs typeface="Arial Black"/>
              </a:rPr>
              <a:t> </a:t>
            </a:r>
            <a:r>
              <a:rPr kumimoji="0" lang="ru-RU" sz="3600" b="0" i="0" u="none" strike="noStrike" kern="0" cap="none" spc="-25" normalizeH="0" baseline="0" noProof="0" dirty="0" smtClean="0">
                <a:ln>
                  <a:noFill/>
                </a:ln>
                <a:solidFill>
                  <a:srgbClr val="464643"/>
                </a:solidFill>
                <a:effectLst/>
                <a:uLnTx/>
                <a:uFillTx/>
                <a:latin typeface="Arial Black"/>
                <a:cs typeface="Arial Black"/>
              </a:rPr>
              <a:t>8</a:t>
            </a:r>
            <a:endParaRPr kumimoji="0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Black"/>
              <a:cs typeface="Arial Black"/>
            </a:endParaRPr>
          </a:p>
        </p:txBody>
      </p:sp>
      <p:sp>
        <p:nvSpPr>
          <p:cNvPr id="14" name="object 14">
            <a:extLst>
              <a:ext uri="{FF2B5EF4-FFF2-40B4-BE49-F238E27FC236}">
                <a16:creationId xmlns:a16="http://schemas.microsoft.com/office/drawing/2014/main" xmlns="" id="{87798587-157E-7A47-96B0-22FFDA926E7C}"/>
              </a:ext>
            </a:extLst>
          </p:cNvPr>
          <p:cNvSpPr txBox="1"/>
          <p:nvPr/>
        </p:nvSpPr>
        <p:spPr>
          <a:xfrm>
            <a:off x="7902322" y="2689571"/>
            <a:ext cx="425450" cy="26733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50" b="0" i="0" u="none" strike="noStrike" kern="0" cap="none" spc="-25" normalizeH="0" baseline="0" noProof="0" dirty="0">
                <a:ln>
                  <a:noFill/>
                </a:ln>
                <a:solidFill>
                  <a:srgbClr val="464643"/>
                </a:solidFill>
                <a:effectLst/>
                <a:uLnTx/>
                <a:uFillTx/>
                <a:latin typeface="Arial Black"/>
                <a:cs typeface="Arial Black"/>
              </a:rPr>
              <a:t>раз</a:t>
            </a:r>
            <a:endParaRPr kumimoji="0" sz="155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Black"/>
              <a:cs typeface="Arial Black"/>
            </a:endParaRPr>
          </a:p>
        </p:txBody>
      </p:sp>
      <p:graphicFrame>
        <p:nvGraphicFramePr>
          <p:cNvPr id="16" name="Схема 15"/>
          <p:cNvGraphicFramePr/>
          <p:nvPr>
            <p:extLst>
              <p:ext uri="{D42A27DB-BD31-4B8C-83A1-F6EECF244321}">
                <p14:modId xmlns:p14="http://schemas.microsoft.com/office/powerpoint/2010/main" val="3101267926"/>
              </p:ext>
            </p:extLst>
          </p:nvPr>
        </p:nvGraphicFramePr>
        <p:xfrm>
          <a:off x="762000" y="1123951"/>
          <a:ext cx="4267200" cy="533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26" name="object 26">
            <a:extLst>
              <a:ext uri="{FF2B5EF4-FFF2-40B4-BE49-F238E27FC236}">
                <a16:creationId xmlns:a16="http://schemas.microsoft.com/office/drawing/2014/main" xmlns="" id="{86965269-3342-06BF-898D-85242463A47C}"/>
              </a:ext>
            </a:extLst>
          </p:cNvPr>
          <p:cNvGrpSpPr/>
          <p:nvPr/>
        </p:nvGrpSpPr>
        <p:grpSpPr>
          <a:xfrm>
            <a:off x="0" y="0"/>
            <a:ext cx="594360" cy="5143500"/>
            <a:chOff x="0" y="0"/>
            <a:chExt cx="594360" cy="5143500"/>
          </a:xfrm>
        </p:grpSpPr>
        <p:pic>
          <p:nvPicPr>
            <p:cNvPr id="27" name="object 27">
              <a:extLst>
                <a:ext uri="{FF2B5EF4-FFF2-40B4-BE49-F238E27FC236}">
                  <a16:creationId xmlns:a16="http://schemas.microsoft.com/office/drawing/2014/main" xmlns="" id="{07CD0D0D-132A-4380-2DDF-C64F825B9794}"/>
                </a:ext>
              </a:extLst>
            </p:cNvPr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5719" y="0"/>
              <a:ext cx="548640" cy="5143500"/>
            </a:xfrm>
            <a:prstGeom prst="rect">
              <a:avLst/>
            </a:prstGeom>
          </p:spPr>
        </p:pic>
        <p:sp>
          <p:nvSpPr>
            <p:cNvPr id="28" name="object 28">
              <a:extLst>
                <a:ext uri="{FF2B5EF4-FFF2-40B4-BE49-F238E27FC236}">
                  <a16:creationId xmlns:a16="http://schemas.microsoft.com/office/drawing/2014/main" xmlns="" id="{80F1BBBD-083D-432B-3361-B361947F08F7}"/>
                </a:ext>
              </a:extLst>
            </p:cNvPr>
            <p:cNvSpPr/>
            <p:nvPr/>
          </p:nvSpPr>
          <p:spPr>
            <a:xfrm>
              <a:off x="0" y="0"/>
              <a:ext cx="169545" cy="5143500"/>
            </a:xfrm>
            <a:custGeom>
              <a:avLst/>
              <a:gdLst/>
              <a:ahLst/>
              <a:cxnLst/>
              <a:rect l="l" t="t" r="r" b="b"/>
              <a:pathLst>
                <a:path w="169545" h="5143500">
                  <a:moveTo>
                    <a:pt x="0" y="0"/>
                  </a:moveTo>
                  <a:lnTo>
                    <a:pt x="169164" y="0"/>
                  </a:lnTo>
                  <a:lnTo>
                    <a:pt x="169164" y="5143499"/>
                  </a:lnTo>
                  <a:lnTo>
                    <a:pt x="0" y="51434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pic>
          <p:nvPicPr>
            <p:cNvPr id="29" name="object 29">
              <a:extLst>
                <a:ext uri="{FF2B5EF4-FFF2-40B4-BE49-F238E27FC236}">
                  <a16:creationId xmlns:a16="http://schemas.microsoft.com/office/drawing/2014/main" xmlns="" id="{C7CC4975-1472-5269-D8C0-33C11674E7F4}"/>
                </a:ext>
              </a:extLst>
            </p:cNvPr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69163" y="640080"/>
              <a:ext cx="425195" cy="516636"/>
            </a:xfrm>
            <a:prstGeom prst="rect">
              <a:avLst/>
            </a:prstGeom>
          </p:spPr>
        </p:pic>
        <p:pic>
          <p:nvPicPr>
            <p:cNvPr id="30" name="object 30">
              <a:extLst>
                <a:ext uri="{FF2B5EF4-FFF2-40B4-BE49-F238E27FC236}">
                  <a16:creationId xmlns:a16="http://schemas.microsoft.com/office/drawing/2014/main" xmlns="" id="{AF556AF2-D825-372A-E448-47E887DDF4D1}"/>
                </a:ext>
              </a:extLst>
            </p:cNvPr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0" y="4599432"/>
              <a:ext cx="594360" cy="544067"/>
            </a:xfrm>
            <a:prstGeom prst="rect">
              <a:avLst/>
            </a:prstGeom>
          </p:spPr>
        </p:pic>
        <p:pic>
          <p:nvPicPr>
            <p:cNvPr id="31" name="object 31">
              <a:extLst>
                <a:ext uri="{FF2B5EF4-FFF2-40B4-BE49-F238E27FC236}">
                  <a16:creationId xmlns:a16="http://schemas.microsoft.com/office/drawing/2014/main" xmlns="" id="{C1828D2A-B77C-2A0E-00D2-08BE977B6B19}"/>
                </a:ext>
              </a:extLst>
            </p:cNvPr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73736" y="82296"/>
              <a:ext cx="416052" cy="434339"/>
            </a:xfrm>
            <a:prstGeom prst="rect">
              <a:avLst/>
            </a:prstGeom>
          </p:spPr>
        </p:pic>
      </p:grpSp>
      <p:pic>
        <p:nvPicPr>
          <p:cNvPr id="32" name="Рисунок 31">
            <a:extLst>
              <a:ext uri="{FF2B5EF4-FFF2-40B4-BE49-F238E27FC236}">
                <a16:creationId xmlns:a16="http://schemas.microsoft.com/office/drawing/2014/main" xmlns="" id="{1825817F-E1E0-7A03-8D03-C3B336AEAA02}"/>
              </a:ext>
            </a:extLst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030705" y="191377"/>
            <a:ext cx="669774" cy="65051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600" y="2800350"/>
            <a:ext cx="3193662" cy="2129108"/>
          </a:xfrm>
          <a:prstGeom prst="rect">
            <a:avLst/>
          </a:prstGeom>
          <a:effectLst>
            <a:softEdge rad="279400"/>
          </a:effectLst>
        </p:spPr>
      </p:pic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1365647823"/>
              </p:ext>
            </p:extLst>
          </p:nvPr>
        </p:nvGraphicFramePr>
        <p:xfrm>
          <a:off x="4953000" y="1123950"/>
          <a:ext cx="3962400" cy="609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cxnSp>
        <p:nvCxnSpPr>
          <p:cNvPr id="25" name="Соединительная линия уступом 24"/>
          <p:cNvCxnSpPr/>
          <p:nvPr/>
        </p:nvCxnSpPr>
        <p:spPr>
          <a:xfrm>
            <a:off x="6324600" y="2114550"/>
            <a:ext cx="602918" cy="431327"/>
          </a:xfrm>
          <a:prstGeom prst="bentConnector3">
            <a:avLst>
              <a:gd name="adj1" fmla="val -183"/>
            </a:avLst>
          </a:prstGeom>
          <a:ln>
            <a:solidFill>
              <a:srgbClr val="3E2C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bject 8">
            <a:extLst>
              <a:ext uri="{FF2B5EF4-FFF2-40B4-BE49-F238E27FC236}">
                <a16:creationId xmlns:a16="http://schemas.microsoft.com/office/drawing/2014/main" xmlns="" id="{7F0A2ABD-A647-3EFC-7FCE-FA252BF37681}"/>
              </a:ext>
            </a:extLst>
          </p:cNvPr>
          <p:cNvSpPr/>
          <p:nvPr/>
        </p:nvSpPr>
        <p:spPr>
          <a:xfrm>
            <a:off x="1752600" y="2419350"/>
            <a:ext cx="421005" cy="1737360"/>
          </a:xfrm>
          <a:custGeom>
            <a:avLst/>
            <a:gdLst/>
            <a:ahLst/>
            <a:cxnLst/>
            <a:rect l="l" t="t" r="r" b="b"/>
            <a:pathLst>
              <a:path w="421004" h="1737360">
                <a:moveTo>
                  <a:pt x="420624" y="0"/>
                </a:moveTo>
                <a:lnTo>
                  <a:pt x="0" y="0"/>
                </a:lnTo>
                <a:lnTo>
                  <a:pt x="0" y="1737360"/>
                </a:lnTo>
                <a:lnTo>
                  <a:pt x="420624" y="1737360"/>
                </a:lnTo>
                <a:lnTo>
                  <a:pt x="420624" y="0"/>
                </a:lnTo>
                <a:close/>
              </a:path>
            </a:pathLst>
          </a:custGeom>
          <a:solidFill>
            <a:srgbClr val="464139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4" name="object 9">
            <a:extLst>
              <a:ext uri="{FF2B5EF4-FFF2-40B4-BE49-F238E27FC236}">
                <a16:creationId xmlns:a16="http://schemas.microsoft.com/office/drawing/2014/main" xmlns="" id="{36E24FE3-3712-8615-1A25-431DA722A201}"/>
              </a:ext>
            </a:extLst>
          </p:cNvPr>
          <p:cNvSpPr/>
          <p:nvPr/>
        </p:nvSpPr>
        <p:spPr>
          <a:xfrm>
            <a:off x="2345150" y="3293135"/>
            <a:ext cx="421005" cy="868680"/>
          </a:xfrm>
          <a:custGeom>
            <a:avLst/>
            <a:gdLst/>
            <a:ahLst/>
            <a:cxnLst/>
            <a:rect l="l" t="t" r="r" b="b"/>
            <a:pathLst>
              <a:path w="421004" h="868679">
                <a:moveTo>
                  <a:pt x="420624" y="0"/>
                </a:moveTo>
                <a:lnTo>
                  <a:pt x="0" y="0"/>
                </a:lnTo>
                <a:lnTo>
                  <a:pt x="0" y="868680"/>
                </a:lnTo>
                <a:lnTo>
                  <a:pt x="420624" y="868680"/>
                </a:lnTo>
                <a:lnTo>
                  <a:pt x="420624" y="0"/>
                </a:lnTo>
                <a:close/>
              </a:path>
            </a:pathLst>
          </a:custGeom>
          <a:solidFill>
            <a:srgbClr val="9D8079"/>
          </a:solid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35" name="object 10">
            <a:extLst>
              <a:ext uri="{FF2B5EF4-FFF2-40B4-BE49-F238E27FC236}">
                <a16:creationId xmlns:a16="http://schemas.microsoft.com/office/drawing/2014/main" xmlns="" id="{F0AD23B4-2475-0EB6-050F-C8AAE989A03F}"/>
              </a:ext>
            </a:extLst>
          </p:cNvPr>
          <p:cNvGrpSpPr/>
          <p:nvPr/>
        </p:nvGrpSpPr>
        <p:grpSpPr>
          <a:xfrm>
            <a:off x="1834818" y="2146547"/>
            <a:ext cx="736600" cy="836294"/>
            <a:chOff x="6894576" y="2985516"/>
            <a:chExt cx="736600" cy="836294"/>
          </a:xfrm>
        </p:grpSpPr>
        <p:sp>
          <p:nvSpPr>
            <p:cNvPr id="36" name="object 11">
              <a:extLst>
                <a:ext uri="{FF2B5EF4-FFF2-40B4-BE49-F238E27FC236}">
                  <a16:creationId xmlns:a16="http://schemas.microsoft.com/office/drawing/2014/main" xmlns="" id="{1D32303F-77A8-37D4-8F58-836F882A78EA}"/>
                </a:ext>
              </a:extLst>
            </p:cNvPr>
            <p:cNvSpPr/>
            <p:nvPr/>
          </p:nvSpPr>
          <p:spPr>
            <a:xfrm>
              <a:off x="7520940" y="3003804"/>
              <a:ext cx="109855" cy="818515"/>
            </a:xfrm>
            <a:custGeom>
              <a:avLst/>
              <a:gdLst/>
              <a:ahLst/>
              <a:cxnLst/>
              <a:rect l="l" t="t" r="r" b="b"/>
              <a:pathLst>
                <a:path w="109854" h="818514">
                  <a:moveTo>
                    <a:pt x="36575" y="708279"/>
                  </a:moveTo>
                  <a:lnTo>
                    <a:pt x="0" y="708279"/>
                  </a:lnTo>
                  <a:lnTo>
                    <a:pt x="54863" y="818007"/>
                  </a:lnTo>
                  <a:lnTo>
                    <a:pt x="100583" y="726566"/>
                  </a:lnTo>
                  <a:lnTo>
                    <a:pt x="36575" y="726566"/>
                  </a:lnTo>
                  <a:lnTo>
                    <a:pt x="36575" y="708279"/>
                  </a:lnTo>
                  <a:close/>
                </a:path>
                <a:path w="109854" h="818514">
                  <a:moveTo>
                    <a:pt x="73151" y="0"/>
                  </a:moveTo>
                  <a:lnTo>
                    <a:pt x="36575" y="0"/>
                  </a:lnTo>
                  <a:lnTo>
                    <a:pt x="36575" y="726566"/>
                  </a:lnTo>
                  <a:lnTo>
                    <a:pt x="73151" y="726566"/>
                  </a:lnTo>
                  <a:lnTo>
                    <a:pt x="73151" y="0"/>
                  </a:lnTo>
                  <a:close/>
                </a:path>
                <a:path w="109854" h="818514">
                  <a:moveTo>
                    <a:pt x="109727" y="708279"/>
                  </a:moveTo>
                  <a:lnTo>
                    <a:pt x="73151" y="708279"/>
                  </a:lnTo>
                  <a:lnTo>
                    <a:pt x="73151" y="726566"/>
                  </a:lnTo>
                  <a:lnTo>
                    <a:pt x="100583" y="726566"/>
                  </a:lnTo>
                  <a:lnTo>
                    <a:pt x="109727" y="708279"/>
                  </a:lnTo>
                  <a:close/>
                </a:path>
              </a:pathLst>
            </a:custGeom>
            <a:solidFill>
              <a:srgbClr val="3A170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7" name="object 12">
              <a:extLst>
                <a:ext uri="{FF2B5EF4-FFF2-40B4-BE49-F238E27FC236}">
                  <a16:creationId xmlns:a16="http://schemas.microsoft.com/office/drawing/2014/main" xmlns="" id="{013A2B72-FF7E-85EA-5A13-5752B9073360}"/>
                </a:ext>
              </a:extLst>
            </p:cNvPr>
            <p:cNvSpPr/>
            <p:nvPr/>
          </p:nvSpPr>
          <p:spPr>
            <a:xfrm>
              <a:off x="6894576" y="3003804"/>
              <a:ext cx="684530" cy="0"/>
            </a:xfrm>
            <a:custGeom>
              <a:avLst/>
              <a:gdLst/>
              <a:ahLst/>
              <a:cxnLst/>
              <a:rect l="l" t="t" r="r" b="b"/>
              <a:pathLst>
                <a:path w="684529">
                  <a:moveTo>
                    <a:pt x="0" y="0"/>
                  </a:moveTo>
                  <a:lnTo>
                    <a:pt x="684529" y="0"/>
                  </a:lnTo>
                </a:path>
              </a:pathLst>
            </a:custGeom>
            <a:ln w="36576">
              <a:solidFill>
                <a:srgbClr val="3A170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38" name="object 13">
            <a:extLst>
              <a:ext uri="{FF2B5EF4-FFF2-40B4-BE49-F238E27FC236}">
                <a16:creationId xmlns:a16="http://schemas.microsoft.com/office/drawing/2014/main" xmlns="" id="{D025B078-D12E-BD39-C749-07AC8FEAFD4A}"/>
              </a:ext>
            </a:extLst>
          </p:cNvPr>
          <p:cNvSpPr txBox="1"/>
          <p:nvPr/>
        </p:nvSpPr>
        <p:spPr>
          <a:xfrm>
            <a:off x="2597529" y="2238377"/>
            <a:ext cx="848994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50" b="0" i="0" u="none" strike="noStrike" kern="0" cap="none" spc="0" normalizeH="0" baseline="0" noProof="0" dirty="0" smtClean="0">
                <a:ln>
                  <a:noFill/>
                </a:ln>
                <a:solidFill>
                  <a:srgbClr val="464643"/>
                </a:solidFill>
                <a:effectLst/>
                <a:uLnTx/>
                <a:uFillTx/>
                <a:latin typeface="Arial Black"/>
                <a:cs typeface="Arial Black"/>
              </a:rPr>
              <a:t>в</a:t>
            </a:r>
            <a:r>
              <a:rPr kumimoji="0" sz="1550" b="0" i="0" u="none" strike="noStrike" kern="0" cap="none" spc="175" normalizeH="0" baseline="0" noProof="0" dirty="0" smtClean="0">
                <a:ln>
                  <a:noFill/>
                </a:ln>
                <a:solidFill>
                  <a:srgbClr val="464643"/>
                </a:solidFill>
                <a:effectLst/>
                <a:uLnTx/>
                <a:uFillTx/>
                <a:latin typeface="Arial Black"/>
                <a:cs typeface="Arial Black"/>
              </a:rPr>
              <a:t> </a:t>
            </a:r>
            <a:r>
              <a:rPr kumimoji="0" lang="ru-RU" sz="3600" b="0" i="0" u="none" strike="noStrike" kern="0" cap="none" spc="-25" normalizeH="0" baseline="0" noProof="0" dirty="0" smtClean="0">
                <a:ln>
                  <a:noFill/>
                </a:ln>
                <a:solidFill>
                  <a:srgbClr val="464643"/>
                </a:solidFill>
                <a:effectLst/>
                <a:uLnTx/>
                <a:uFillTx/>
                <a:latin typeface="Arial Black"/>
                <a:cs typeface="Arial Black"/>
              </a:rPr>
              <a:t>6</a:t>
            </a:r>
            <a:endParaRPr kumimoji="0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Black"/>
              <a:cs typeface="Arial Black"/>
            </a:endParaRPr>
          </a:p>
        </p:txBody>
      </p:sp>
      <p:sp>
        <p:nvSpPr>
          <p:cNvPr id="39" name="object 14">
            <a:extLst>
              <a:ext uri="{FF2B5EF4-FFF2-40B4-BE49-F238E27FC236}">
                <a16:creationId xmlns:a16="http://schemas.microsoft.com/office/drawing/2014/main" xmlns="" id="{87798587-157E-7A47-96B0-22FFDA926E7C}"/>
              </a:ext>
            </a:extLst>
          </p:cNvPr>
          <p:cNvSpPr txBox="1"/>
          <p:nvPr/>
        </p:nvSpPr>
        <p:spPr>
          <a:xfrm>
            <a:off x="2644522" y="2689571"/>
            <a:ext cx="425450" cy="26733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50" b="0" i="0" u="none" strike="noStrike" kern="0" cap="none" spc="-25" normalizeH="0" baseline="0" noProof="0" dirty="0">
                <a:ln>
                  <a:noFill/>
                </a:ln>
                <a:solidFill>
                  <a:srgbClr val="464643"/>
                </a:solidFill>
                <a:effectLst/>
                <a:uLnTx/>
                <a:uFillTx/>
                <a:latin typeface="Arial Black"/>
                <a:cs typeface="Arial Black"/>
              </a:rPr>
              <a:t>раз</a:t>
            </a:r>
            <a:endParaRPr kumimoji="0" sz="155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Black"/>
              <a:cs typeface="Arial Black"/>
            </a:endParaRPr>
          </a:p>
        </p:txBody>
      </p:sp>
      <p:cxnSp>
        <p:nvCxnSpPr>
          <p:cNvPr id="40" name="Соединительная линия уступом 39"/>
          <p:cNvCxnSpPr/>
          <p:nvPr/>
        </p:nvCxnSpPr>
        <p:spPr>
          <a:xfrm>
            <a:off x="1066800" y="2114550"/>
            <a:ext cx="602918" cy="431327"/>
          </a:xfrm>
          <a:prstGeom prst="bentConnector3">
            <a:avLst>
              <a:gd name="adj1" fmla="val -175"/>
            </a:avLst>
          </a:prstGeom>
          <a:ln>
            <a:solidFill>
              <a:srgbClr val="3E2C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462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1100</TotalTime>
  <Words>782</Words>
  <Application>Microsoft Office PowerPoint</Application>
  <PresentationFormat>Экран (16:9)</PresentationFormat>
  <Paragraphs>177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8" baseType="lpstr">
      <vt:lpstr>Arial</vt:lpstr>
      <vt:lpstr>Arial Black</vt:lpstr>
      <vt:lpstr>Calibri</vt:lpstr>
      <vt:lpstr>Cambria</vt:lpstr>
      <vt:lpstr>Microsoft Sans Serif</vt:lpstr>
      <vt:lpstr>Tahoma</vt:lpstr>
      <vt:lpstr>Times New Roman</vt:lpstr>
      <vt:lpstr>Trebuchet MS</vt:lpstr>
      <vt:lpstr>Wingdings</vt:lpstr>
      <vt:lpstr>Office Theme</vt:lpstr>
      <vt:lpstr>Оптимизация процесса внесения изменений в разработанную проектно-сметную документацию во время выполнения строительно-монтажных работ</vt:lpstr>
      <vt:lpstr>Презентация PowerPoint</vt:lpstr>
      <vt:lpstr>Обоснование выбора:</vt:lpstr>
      <vt:lpstr>Карта текущего состояния</vt:lpstr>
      <vt:lpstr>Презентация PowerPoint</vt:lpstr>
      <vt:lpstr>Карта целевого состояния</vt:lpstr>
      <vt:lpstr>Презентация PowerPoint</vt:lpstr>
      <vt:lpstr>Итоги реализации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 Оптимизация процесса ведения архивного дела N COLOMBIA</dc:title>
  <dc:creator>Mi</dc:creator>
  <cp:lastModifiedBy>Трапезников В.Ю.</cp:lastModifiedBy>
  <cp:revision>78</cp:revision>
  <dcterms:created xsi:type="dcterms:W3CDTF">2025-11-18T06:59:19Z</dcterms:created>
  <dcterms:modified xsi:type="dcterms:W3CDTF">2025-11-24T04:20:27Z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2025-11-17T00:00:00Z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2025-11-18T00:00:00Z</vt:filetime>
  </property>
  <property fmtid="{D5CDD505-2E9C-101B-9397-08002B2CF9AE}" pid="5" name="Producer">
    <vt:lpwstr>Microsoft® PowerPoint® 2016</vt:lpwstr>
  </property>
</Properties>
</file>