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6" r:id="rId3"/>
    <p:sldId id="257" r:id="rId4"/>
    <p:sldId id="263" r:id="rId5"/>
    <p:sldId id="261" r:id="rId6"/>
    <p:sldId id="262" r:id="rId7"/>
    <p:sldId id="268" r:id="rId8"/>
    <p:sldId id="264" r:id="rId9"/>
    <p:sldId id="265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4B5C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9" d="100"/>
          <a:sy n="99" d="100"/>
        </p:scale>
        <p:origin x="96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85F2816-804F-4411-8C35-502AC4C1A15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593A368-C7D8-40EC-9B21-6BC7DA1F1A85}">
      <dgm:prSet/>
      <dgm:spPr/>
      <dgm:t>
        <a:bodyPr/>
        <a:lstStyle/>
        <a:p>
          <a:pPr rtl="0"/>
          <a:r>
            <a:rPr lang="ru-RU" b="1" dirty="0" smtClean="0"/>
            <a:t>Повышение безопасности дорожного движения на пешеходных переходах в темное время </a:t>
          </a:r>
          <a:r>
            <a:rPr lang="ru-RU" b="1" dirty="0" smtClean="0"/>
            <a:t>суток</a:t>
          </a:r>
          <a:endParaRPr lang="ru-RU" dirty="0"/>
        </a:p>
      </dgm:t>
    </dgm:pt>
    <dgm:pt modelId="{142B4F3D-277F-486A-B733-C5877105A059}" type="parTrans" cxnId="{0247965D-1D5E-4636-9E56-8BA864DEFE41}">
      <dgm:prSet/>
      <dgm:spPr/>
      <dgm:t>
        <a:bodyPr/>
        <a:lstStyle/>
        <a:p>
          <a:endParaRPr lang="ru-RU"/>
        </a:p>
      </dgm:t>
    </dgm:pt>
    <dgm:pt modelId="{96684079-481D-4B8B-8E0D-F272B60BB9F4}" type="sibTrans" cxnId="{0247965D-1D5E-4636-9E56-8BA864DEFE41}">
      <dgm:prSet/>
      <dgm:spPr/>
      <dgm:t>
        <a:bodyPr/>
        <a:lstStyle/>
        <a:p>
          <a:endParaRPr lang="ru-RU"/>
        </a:p>
      </dgm:t>
    </dgm:pt>
    <dgm:pt modelId="{0F3D77B5-618A-4F98-BDC8-BFFF8E10289E}" type="pres">
      <dgm:prSet presAssocID="{785F2816-804F-4411-8C35-502AC4C1A15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DE198-4422-47DF-87C0-0433CCCB6D70}" type="pres">
      <dgm:prSet presAssocID="{F593A368-C7D8-40EC-9B21-6BC7DA1F1A85}" presName="parentText" presStyleLbl="node1" presStyleIdx="0" presStyleCnt="1" custLinFactNeighborX="4398" custLinFactNeighborY="-238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99D48EB-70A6-40B2-8F66-A1CD24E501C8}" type="presOf" srcId="{785F2816-804F-4411-8C35-502AC4C1A15F}" destId="{0F3D77B5-618A-4F98-BDC8-BFFF8E10289E}" srcOrd="0" destOrd="0" presId="urn:microsoft.com/office/officeart/2005/8/layout/vList2"/>
    <dgm:cxn modelId="{0247965D-1D5E-4636-9E56-8BA864DEFE41}" srcId="{785F2816-804F-4411-8C35-502AC4C1A15F}" destId="{F593A368-C7D8-40EC-9B21-6BC7DA1F1A85}" srcOrd="0" destOrd="0" parTransId="{142B4F3D-277F-486A-B733-C5877105A059}" sibTransId="{96684079-481D-4B8B-8E0D-F272B60BB9F4}"/>
    <dgm:cxn modelId="{EBF2CF3C-0D20-4196-A54E-1935DCF04A05}" type="presOf" srcId="{F593A368-C7D8-40EC-9B21-6BC7DA1F1A85}" destId="{4F3DE198-4422-47DF-87C0-0433CCCB6D70}" srcOrd="0" destOrd="0" presId="urn:microsoft.com/office/officeart/2005/8/layout/vList2"/>
    <dgm:cxn modelId="{DCE8B3C9-0BC9-444B-B907-D6C4CCB338CF}" type="presParOf" srcId="{0F3D77B5-618A-4F98-BDC8-BFFF8E10289E}" destId="{4F3DE198-4422-47DF-87C0-0433CCCB6D7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303553D-B20C-43E0-9CA9-C8F685789EC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0CA583D-412A-48C1-B034-1ADFDCED8A40}">
      <dgm:prSet/>
      <dgm:spPr/>
      <dgm:t>
        <a:bodyPr/>
        <a:lstStyle/>
        <a:p>
          <a:pPr rtl="0"/>
          <a:r>
            <a:rPr lang="ru-RU" b="1" dirty="0" smtClean="0"/>
            <a:t>Докладчик: Начальник УЖКХ </a:t>
          </a:r>
          <a:r>
            <a:rPr lang="ru-RU" b="1" dirty="0" err="1" smtClean="0"/>
            <a:t>ТиС</a:t>
          </a:r>
          <a:r>
            <a:rPr lang="ru-RU" b="1" dirty="0" smtClean="0"/>
            <a:t>: </a:t>
          </a:r>
        </a:p>
        <a:p>
          <a:pPr rtl="0"/>
          <a:r>
            <a:rPr lang="ru-RU" b="1" dirty="0" err="1" smtClean="0"/>
            <a:t>Криницин</a:t>
          </a:r>
          <a:r>
            <a:rPr lang="ru-RU" b="1" dirty="0" smtClean="0"/>
            <a:t> Дмитрий Евгеньевич </a:t>
          </a:r>
          <a:endParaRPr lang="ru-RU" b="1" dirty="0"/>
        </a:p>
      </dgm:t>
    </dgm:pt>
    <dgm:pt modelId="{70DCAA09-BD8E-4C13-B916-DED20D2EA0C6}" type="parTrans" cxnId="{1DD257AA-9A43-4384-932F-E4B8F562B675}">
      <dgm:prSet/>
      <dgm:spPr/>
      <dgm:t>
        <a:bodyPr/>
        <a:lstStyle/>
        <a:p>
          <a:endParaRPr lang="ru-RU"/>
        </a:p>
      </dgm:t>
    </dgm:pt>
    <dgm:pt modelId="{FC7A966A-8528-4223-8F75-774CB7B5D35C}" type="sibTrans" cxnId="{1DD257AA-9A43-4384-932F-E4B8F562B675}">
      <dgm:prSet/>
      <dgm:spPr/>
      <dgm:t>
        <a:bodyPr/>
        <a:lstStyle/>
        <a:p>
          <a:endParaRPr lang="ru-RU"/>
        </a:p>
      </dgm:t>
    </dgm:pt>
    <dgm:pt modelId="{712DB96E-BE3A-4A25-82B6-9A18A8785847}" type="pres">
      <dgm:prSet presAssocID="{4303553D-B20C-43E0-9CA9-C8F685789EC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289EF2F-2A4A-446E-B439-3D09B184F786}" type="pres">
      <dgm:prSet presAssocID="{F0CA583D-412A-48C1-B034-1ADFDCED8A4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DD257AA-9A43-4384-932F-E4B8F562B675}" srcId="{4303553D-B20C-43E0-9CA9-C8F685789EC1}" destId="{F0CA583D-412A-48C1-B034-1ADFDCED8A40}" srcOrd="0" destOrd="0" parTransId="{70DCAA09-BD8E-4C13-B916-DED20D2EA0C6}" sibTransId="{FC7A966A-8528-4223-8F75-774CB7B5D35C}"/>
    <dgm:cxn modelId="{24A2F72E-89A2-45F6-89E3-D6899828FC41}" type="presOf" srcId="{F0CA583D-412A-48C1-B034-1ADFDCED8A40}" destId="{7289EF2F-2A4A-446E-B439-3D09B184F786}" srcOrd="0" destOrd="0" presId="urn:microsoft.com/office/officeart/2005/8/layout/vList2"/>
    <dgm:cxn modelId="{10C5FA40-5713-4D3F-AD0C-E360864CAE30}" type="presOf" srcId="{4303553D-B20C-43E0-9CA9-C8F685789EC1}" destId="{712DB96E-BE3A-4A25-82B6-9A18A8785847}" srcOrd="0" destOrd="0" presId="urn:microsoft.com/office/officeart/2005/8/layout/vList2"/>
    <dgm:cxn modelId="{CDA8D950-1F55-484B-941D-9D2DE1377AA4}" type="presParOf" srcId="{712DB96E-BE3A-4A25-82B6-9A18A8785847}" destId="{7289EF2F-2A4A-446E-B439-3D09B184F78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3B3E490-CDE5-4387-99A4-4BF367D220A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9D909B2-C76C-4555-BFB6-A151EAC5F1FB}">
      <dgm:prSet custT="1"/>
      <dgm:spPr/>
      <dgm:t>
        <a:bodyPr/>
        <a:lstStyle/>
        <a:p>
          <a:pPr rtl="0"/>
          <a:r>
            <a:rPr lang="ru-RU" sz="3600" dirty="0" smtClean="0"/>
            <a:t>Обоснование выбора: </a:t>
          </a:r>
          <a:endParaRPr lang="ru-RU" sz="3600" dirty="0"/>
        </a:p>
      </dgm:t>
    </dgm:pt>
    <dgm:pt modelId="{821938AD-210F-4328-B6DC-65BCA4EA4D27}" type="parTrans" cxnId="{DDBE2D43-22C7-4F32-A1E8-963A315BBADF}">
      <dgm:prSet/>
      <dgm:spPr/>
      <dgm:t>
        <a:bodyPr/>
        <a:lstStyle/>
        <a:p>
          <a:endParaRPr lang="ru-RU"/>
        </a:p>
      </dgm:t>
    </dgm:pt>
    <dgm:pt modelId="{0DAC3118-396C-45A5-BDBD-BE0665073D1E}" type="sibTrans" cxnId="{DDBE2D43-22C7-4F32-A1E8-963A315BBADF}">
      <dgm:prSet/>
      <dgm:spPr/>
      <dgm:t>
        <a:bodyPr/>
        <a:lstStyle/>
        <a:p>
          <a:endParaRPr lang="ru-RU"/>
        </a:p>
      </dgm:t>
    </dgm:pt>
    <dgm:pt modelId="{81ADF963-791B-4802-B776-80B4C0384EAC}" type="pres">
      <dgm:prSet presAssocID="{33B3E490-CDE5-4387-99A4-4BF367D220A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93D4C7B-244C-40C8-8668-102389C50482}" type="pres">
      <dgm:prSet presAssocID="{69D909B2-C76C-4555-BFB6-A151EAC5F1F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DBE2D43-22C7-4F32-A1E8-963A315BBADF}" srcId="{33B3E490-CDE5-4387-99A4-4BF367D220A8}" destId="{69D909B2-C76C-4555-BFB6-A151EAC5F1FB}" srcOrd="0" destOrd="0" parTransId="{821938AD-210F-4328-B6DC-65BCA4EA4D27}" sibTransId="{0DAC3118-396C-45A5-BDBD-BE0665073D1E}"/>
    <dgm:cxn modelId="{0E06D39A-5569-4B58-941E-C424CB7D32F0}" type="presOf" srcId="{33B3E490-CDE5-4387-99A4-4BF367D220A8}" destId="{81ADF963-791B-4802-B776-80B4C0384EAC}" srcOrd="0" destOrd="0" presId="urn:microsoft.com/office/officeart/2005/8/layout/vList2"/>
    <dgm:cxn modelId="{3B9CEC21-76A4-4B38-9449-422DFE15C4D3}" type="presOf" srcId="{69D909B2-C76C-4555-BFB6-A151EAC5F1FB}" destId="{393D4C7B-244C-40C8-8668-102389C50482}" srcOrd="0" destOrd="0" presId="urn:microsoft.com/office/officeart/2005/8/layout/vList2"/>
    <dgm:cxn modelId="{4DD147E9-964E-49B5-B930-9C0795B0C855}" type="presParOf" srcId="{81ADF963-791B-4802-B776-80B4C0384EAC}" destId="{393D4C7B-244C-40C8-8668-102389C5048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55F305C-99D0-4E0D-9A44-1FA686702DC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E49620B1-26F8-4DB9-B886-38BCDF4D3405}">
      <dgm:prSet/>
      <dgm:spPr/>
      <dgm:t>
        <a:bodyPr/>
        <a:lstStyle/>
        <a:p>
          <a:pPr rtl="0"/>
          <a:r>
            <a:rPr lang="ru-RU" b="1" smtClean="0"/>
            <a:t>Карта текущего состояния</a:t>
          </a:r>
          <a:endParaRPr lang="ru-RU"/>
        </a:p>
      </dgm:t>
    </dgm:pt>
    <dgm:pt modelId="{5FC7C335-E95C-4D86-9E6D-BA25BF6704FE}" type="parTrans" cxnId="{EB9B628F-80DD-4E97-A7A3-92EF84FFFCEB}">
      <dgm:prSet/>
      <dgm:spPr/>
      <dgm:t>
        <a:bodyPr/>
        <a:lstStyle/>
        <a:p>
          <a:endParaRPr lang="ru-RU"/>
        </a:p>
      </dgm:t>
    </dgm:pt>
    <dgm:pt modelId="{92C5300B-1D25-458D-9A12-95C5F405892C}" type="sibTrans" cxnId="{EB9B628F-80DD-4E97-A7A3-92EF84FFFCEB}">
      <dgm:prSet/>
      <dgm:spPr/>
      <dgm:t>
        <a:bodyPr/>
        <a:lstStyle/>
        <a:p>
          <a:endParaRPr lang="ru-RU"/>
        </a:p>
      </dgm:t>
    </dgm:pt>
    <dgm:pt modelId="{A632ECA8-8CFF-4B49-83A8-5B96B30E45BD}" type="pres">
      <dgm:prSet presAssocID="{A55F305C-99D0-4E0D-9A44-1FA686702DC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D648FA6-1F4F-463C-8D19-AF1156A49D8D}" type="pres">
      <dgm:prSet presAssocID="{E49620B1-26F8-4DB9-B886-38BCDF4D340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B9B628F-80DD-4E97-A7A3-92EF84FFFCEB}" srcId="{A55F305C-99D0-4E0D-9A44-1FA686702DCC}" destId="{E49620B1-26F8-4DB9-B886-38BCDF4D3405}" srcOrd="0" destOrd="0" parTransId="{5FC7C335-E95C-4D86-9E6D-BA25BF6704FE}" sibTransId="{92C5300B-1D25-458D-9A12-95C5F405892C}"/>
    <dgm:cxn modelId="{2125A6D5-D2EF-4985-9AF5-53B957909900}" type="presOf" srcId="{A55F305C-99D0-4E0D-9A44-1FA686702DCC}" destId="{A632ECA8-8CFF-4B49-83A8-5B96B30E45BD}" srcOrd="0" destOrd="0" presId="urn:microsoft.com/office/officeart/2005/8/layout/vList2"/>
    <dgm:cxn modelId="{2C08A84E-5496-4798-8DC7-8AEB7D41C191}" type="presOf" srcId="{E49620B1-26F8-4DB9-B886-38BCDF4D3405}" destId="{FD648FA6-1F4F-463C-8D19-AF1156A49D8D}" srcOrd="0" destOrd="0" presId="urn:microsoft.com/office/officeart/2005/8/layout/vList2"/>
    <dgm:cxn modelId="{C4A8D2A3-F490-4CAC-A89D-29262FFB4D3A}" type="presParOf" srcId="{A632ECA8-8CFF-4B49-83A8-5B96B30E45BD}" destId="{FD648FA6-1F4F-463C-8D19-AF1156A49D8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8E20B99-D64D-427A-98BE-C19380462C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B7B8C79-57E9-465E-B194-667ACB8C47CE}">
      <dgm:prSet/>
      <dgm:spPr/>
      <dgm:t>
        <a:bodyPr/>
        <a:lstStyle/>
        <a:p>
          <a:pPr rtl="0"/>
          <a:r>
            <a:rPr lang="ru-RU" b="1" dirty="0" smtClean="0"/>
            <a:t>         Карта целевого состояния</a:t>
          </a:r>
          <a:endParaRPr lang="ru-RU" dirty="0"/>
        </a:p>
      </dgm:t>
    </dgm:pt>
    <dgm:pt modelId="{F9740160-9068-423B-B2E9-475BA4DBD43C}" type="parTrans" cxnId="{818C9518-D343-4323-8375-58C0BD2BEDAC}">
      <dgm:prSet/>
      <dgm:spPr/>
      <dgm:t>
        <a:bodyPr/>
        <a:lstStyle/>
        <a:p>
          <a:endParaRPr lang="ru-RU"/>
        </a:p>
      </dgm:t>
    </dgm:pt>
    <dgm:pt modelId="{0A9F90CE-CFB1-4CC2-82D4-140AF2311E87}" type="sibTrans" cxnId="{818C9518-D343-4323-8375-58C0BD2BEDAC}">
      <dgm:prSet/>
      <dgm:spPr/>
      <dgm:t>
        <a:bodyPr/>
        <a:lstStyle/>
        <a:p>
          <a:endParaRPr lang="ru-RU"/>
        </a:p>
      </dgm:t>
    </dgm:pt>
    <dgm:pt modelId="{070E6D12-6039-4BE0-8642-2832F10B4EB2}" type="pres">
      <dgm:prSet presAssocID="{E8E20B99-D64D-427A-98BE-C19380462CF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1E56C51-EBF6-408C-8F9A-7DE471D899EF}" type="pres">
      <dgm:prSet presAssocID="{5B7B8C79-57E9-465E-B194-667ACB8C47C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18C9518-D343-4323-8375-58C0BD2BEDAC}" srcId="{E8E20B99-D64D-427A-98BE-C19380462CFF}" destId="{5B7B8C79-57E9-465E-B194-667ACB8C47CE}" srcOrd="0" destOrd="0" parTransId="{F9740160-9068-423B-B2E9-475BA4DBD43C}" sibTransId="{0A9F90CE-CFB1-4CC2-82D4-140AF2311E87}"/>
    <dgm:cxn modelId="{59D5EC67-1C1D-473A-93D2-EF5368F350B8}" type="presOf" srcId="{E8E20B99-D64D-427A-98BE-C19380462CFF}" destId="{070E6D12-6039-4BE0-8642-2832F10B4EB2}" srcOrd="0" destOrd="0" presId="urn:microsoft.com/office/officeart/2005/8/layout/vList2"/>
    <dgm:cxn modelId="{6E5461C2-43DB-430E-A7E9-A190F0EAF11A}" type="presOf" srcId="{5B7B8C79-57E9-465E-B194-667ACB8C47CE}" destId="{C1E56C51-EBF6-408C-8F9A-7DE471D899EF}" srcOrd="0" destOrd="0" presId="urn:microsoft.com/office/officeart/2005/8/layout/vList2"/>
    <dgm:cxn modelId="{09683884-1863-45D9-952F-A8442E78EAA1}" type="presParOf" srcId="{070E6D12-6039-4BE0-8642-2832F10B4EB2}" destId="{C1E56C51-EBF6-408C-8F9A-7DE471D899E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55F305C-99D0-4E0D-9A44-1FA686702DC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49620B1-26F8-4DB9-B886-38BCDF4D3405}">
      <dgm:prSet/>
      <dgm:spPr/>
      <dgm:t>
        <a:bodyPr/>
        <a:lstStyle/>
        <a:p>
          <a:pPr rtl="0"/>
          <a:r>
            <a:rPr lang="ru-RU" b="1" dirty="0" smtClean="0"/>
            <a:t>Стоимость реализации проекта</a:t>
          </a:r>
          <a:endParaRPr lang="ru-RU" dirty="0"/>
        </a:p>
      </dgm:t>
    </dgm:pt>
    <dgm:pt modelId="{5FC7C335-E95C-4D86-9E6D-BA25BF6704FE}" type="parTrans" cxnId="{EB9B628F-80DD-4E97-A7A3-92EF84FFFCEB}">
      <dgm:prSet/>
      <dgm:spPr/>
      <dgm:t>
        <a:bodyPr/>
        <a:lstStyle/>
        <a:p>
          <a:endParaRPr lang="ru-RU"/>
        </a:p>
      </dgm:t>
    </dgm:pt>
    <dgm:pt modelId="{92C5300B-1D25-458D-9A12-95C5F405892C}" type="sibTrans" cxnId="{EB9B628F-80DD-4E97-A7A3-92EF84FFFCEB}">
      <dgm:prSet/>
      <dgm:spPr/>
      <dgm:t>
        <a:bodyPr/>
        <a:lstStyle/>
        <a:p>
          <a:endParaRPr lang="ru-RU"/>
        </a:p>
      </dgm:t>
    </dgm:pt>
    <dgm:pt modelId="{A632ECA8-8CFF-4B49-83A8-5B96B30E45BD}" type="pres">
      <dgm:prSet presAssocID="{A55F305C-99D0-4E0D-9A44-1FA686702DC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D648FA6-1F4F-463C-8D19-AF1156A49D8D}" type="pres">
      <dgm:prSet presAssocID="{E49620B1-26F8-4DB9-B886-38BCDF4D3405}" presName="parentText" presStyleLbl="node1" presStyleIdx="0" presStyleCnt="1" custLinFactNeighborX="-4498" custLinFactNeighborY="-134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B9B628F-80DD-4E97-A7A3-92EF84FFFCEB}" srcId="{A55F305C-99D0-4E0D-9A44-1FA686702DCC}" destId="{E49620B1-26F8-4DB9-B886-38BCDF4D3405}" srcOrd="0" destOrd="0" parTransId="{5FC7C335-E95C-4D86-9E6D-BA25BF6704FE}" sibTransId="{92C5300B-1D25-458D-9A12-95C5F405892C}"/>
    <dgm:cxn modelId="{FE758876-61E2-443C-8769-D01290913F94}" type="presOf" srcId="{A55F305C-99D0-4E0D-9A44-1FA686702DCC}" destId="{A632ECA8-8CFF-4B49-83A8-5B96B30E45BD}" srcOrd="0" destOrd="0" presId="urn:microsoft.com/office/officeart/2005/8/layout/vList2"/>
    <dgm:cxn modelId="{F845BC1A-86D6-4451-B7B6-56D84FBB66EA}" type="presOf" srcId="{E49620B1-26F8-4DB9-B886-38BCDF4D3405}" destId="{FD648FA6-1F4F-463C-8D19-AF1156A49D8D}" srcOrd="0" destOrd="0" presId="urn:microsoft.com/office/officeart/2005/8/layout/vList2"/>
    <dgm:cxn modelId="{11EDEA0E-ADF8-4BF9-9E12-0312DDED9C8A}" type="presParOf" srcId="{A632ECA8-8CFF-4B49-83A8-5B96B30E45BD}" destId="{FD648FA6-1F4F-463C-8D19-AF1156A49D8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2C9C863-1A53-41AB-86C2-87C1A606FD9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79B4BBE2-CE5F-4F33-A1F6-96DD199880E3}">
      <dgm:prSet/>
      <dgm:spPr/>
      <dgm:t>
        <a:bodyPr/>
        <a:lstStyle/>
        <a:p>
          <a:pPr rtl="0"/>
          <a:r>
            <a:rPr lang="ru-RU" dirty="0" smtClean="0"/>
            <a:t>Было:</a:t>
          </a:r>
          <a:endParaRPr lang="ru-RU" dirty="0"/>
        </a:p>
      </dgm:t>
    </dgm:pt>
    <dgm:pt modelId="{B98612CE-AD8B-4836-94AC-1767AFF363A7}" type="parTrans" cxnId="{645C25A6-B407-4457-A1A0-C6E98AC80B77}">
      <dgm:prSet/>
      <dgm:spPr/>
      <dgm:t>
        <a:bodyPr/>
        <a:lstStyle/>
        <a:p>
          <a:endParaRPr lang="ru-RU"/>
        </a:p>
      </dgm:t>
    </dgm:pt>
    <dgm:pt modelId="{4AD100AF-4A36-4EA2-9496-204BB55B7D42}" type="sibTrans" cxnId="{645C25A6-B407-4457-A1A0-C6E98AC80B77}">
      <dgm:prSet/>
      <dgm:spPr/>
      <dgm:t>
        <a:bodyPr/>
        <a:lstStyle/>
        <a:p>
          <a:endParaRPr lang="ru-RU"/>
        </a:p>
      </dgm:t>
    </dgm:pt>
    <dgm:pt modelId="{A0AEA243-6EF6-49C4-B4C5-6E75FA59A8DF}" type="pres">
      <dgm:prSet presAssocID="{62C9C863-1A53-41AB-86C2-87C1A606FD9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455421D-82E2-4F50-9F6E-659F32465D57}" type="pres">
      <dgm:prSet presAssocID="{79B4BBE2-CE5F-4F33-A1F6-96DD199880E3}" presName="parentText" presStyleLbl="node1" presStyleIdx="0" presStyleCnt="1" custLinFactNeighborX="-1521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AB74846-8A87-49A0-B3EB-A05ABCD44327}" type="presOf" srcId="{62C9C863-1A53-41AB-86C2-87C1A606FD9E}" destId="{A0AEA243-6EF6-49C4-B4C5-6E75FA59A8DF}" srcOrd="0" destOrd="0" presId="urn:microsoft.com/office/officeart/2005/8/layout/vList2"/>
    <dgm:cxn modelId="{645C25A6-B407-4457-A1A0-C6E98AC80B77}" srcId="{62C9C863-1A53-41AB-86C2-87C1A606FD9E}" destId="{79B4BBE2-CE5F-4F33-A1F6-96DD199880E3}" srcOrd="0" destOrd="0" parTransId="{B98612CE-AD8B-4836-94AC-1767AFF363A7}" sibTransId="{4AD100AF-4A36-4EA2-9496-204BB55B7D42}"/>
    <dgm:cxn modelId="{18D170F7-05BF-4541-898A-EA65D6696EFF}" type="presOf" srcId="{79B4BBE2-CE5F-4F33-A1F6-96DD199880E3}" destId="{8455421D-82E2-4F50-9F6E-659F32465D57}" srcOrd="0" destOrd="0" presId="urn:microsoft.com/office/officeart/2005/8/layout/vList2"/>
    <dgm:cxn modelId="{1A74077A-AA70-4BA9-AAF9-0D2A691A448F}" type="presParOf" srcId="{A0AEA243-6EF6-49C4-B4C5-6E75FA59A8DF}" destId="{8455421D-82E2-4F50-9F6E-659F32465D5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BD5A9BA-10E0-4F20-94EF-470A9EDD84E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286D5675-8414-495F-9D75-515368920A61}">
      <dgm:prSet/>
      <dgm:spPr/>
      <dgm:t>
        <a:bodyPr/>
        <a:lstStyle/>
        <a:p>
          <a:pPr rtl="0"/>
          <a:r>
            <a:rPr lang="ru-RU" dirty="0" smtClean="0"/>
            <a:t>Стало:</a:t>
          </a:r>
          <a:endParaRPr lang="ru-RU" dirty="0"/>
        </a:p>
      </dgm:t>
    </dgm:pt>
    <dgm:pt modelId="{BC7AE98E-934F-4D0A-8DF3-78B81177326E}" type="parTrans" cxnId="{B27B4355-749C-4804-A5E2-1D18EE64BAFC}">
      <dgm:prSet/>
      <dgm:spPr/>
      <dgm:t>
        <a:bodyPr/>
        <a:lstStyle/>
        <a:p>
          <a:endParaRPr lang="ru-RU"/>
        </a:p>
      </dgm:t>
    </dgm:pt>
    <dgm:pt modelId="{2DF7B403-D5A4-49A3-B48E-8DBFDAC7AC8E}" type="sibTrans" cxnId="{B27B4355-749C-4804-A5E2-1D18EE64BAFC}">
      <dgm:prSet/>
      <dgm:spPr/>
      <dgm:t>
        <a:bodyPr/>
        <a:lstStyle/>
        <a:p>
          <a:endParaRPr lang="ru-RU"/>
        </a:p>
      </dgm:t>
    </dgm:pt>
    <dgm:pt modelId="{CD4A6463-74E6-4599-A220-E6AAA471A3D3}" type="pres">
      <dgm:prSet presAssocID="{6BD5A9BA-10E0-4F20-94EF-470A9EDD84E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77CC9C1-A5D3-4B0A-903B-5886E40D554D}" type="pres">
      <dgm:prSet presAssocID="{286D5675-8414-495F-9D75-515368920A61}" presName="parentText" presStyleLbl="node1" presStyleIdx="0" presStyleCnt="1" custLinFactNeighborX="56235" custLinFactNeighborY="623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27B4355-749C-4804-A5E2-1D18EE64BAFC}" srcId="{6BD5A9BA-10E0-4F20-94EF-470A9EDD84E7}" destId="{286D5675-8414-495F-9D75-515368920A61}" srcOrd="0" destOrd="0" parTransId="{BC7AE98E-934F-4D0A-8DF3-78B81177326E}" sibTransId="{2DF7B403-D5A4-49A3-B48E-8DBFDAC7AC8E}"/>
    <dgm:cxn modelId="{C3912B30-9FA9-4FFD-8F84-CD09CA585642}" type="presOf" srcId="{286D5675-8414-495F-9D75-515368920A61}" destId="{477CC9C1-A5D3-4B0A-903B-5886E40D554D}" srcOrd="0" destOrd="0" presId="urn:microsoft.com/office/officeart/2005/8/layout/vList2"/>
    <dgm:cxn modelId="{63A37E47-A8F1-42F4-ABA4-C07BC6BA70C7}" type="presOf" srcId="{6BD5A9BA-10E0-4F20-94EF-470A9EDD84E7}" destId="{CD4A6463-74E6-4599-A220-E6AAA471A3D3}" srcOrd="0" destOrd="0" presId="urn:microsoft.com/office/officeart/2005/8/layout/vList2"/>
    <dgm:cxn modelId="{F25D4C33-FBA5-41B6-A1BF-C59E777B23B6}" type="presParOf" srcId="{CD4A6463-74E6-4599-A220-E6AAA471A3D3}" destId="{477CC9C1-A5D3-4B0A-903B-5886E40D554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3DE198-4422-47DF-87C0-0433CCCB6D70}">
      <dsp:nvSpPr>
        <dsp:cNvPr id="0" name=""/>
        <dsp:cNvSpPr/>
      </dsp:nvSpPr>
      <dsp:spPr>
        <a:xfrm>
          <a:off x="0" y="0"/>
          <a:ext cx="6732896" cy="16497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smtClean="0"/>
            <a:t>Повышение безопасности дорожного движения на пешеходных переходах в темное время </a:t>
          </a:r>
          <a:r>
            <a:rPr lang="ru-RU" sz="3000" b="1" kern="1200" dirty="0" smtClean="0"/>
            <a:t>суток</a:t>
          </a:r>
          <a:endParaRPr lang="ru-RU" sz="3000" kern="1200" dirty="0"/>
        </a:p>
      </dsp:txBody>
      <dsp:txXfrm>
        <a:off x="80532" y="80532"/>
        <a:ext cx="6571832" cy="148863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89EF2F-2A4A-446E-B439-3D09B184F786}">
      <dsp:nvSpPr>
        <dsp:cNvPr id="0" name=""/>
        <dsp:cNvSpPr/>
      </dsp:nvSpPr>
      <dsp:spPr>
        <a:xfrm>
          <a:off x="0" y="7311"/>
          <a:ext cx="5704763" cy="11863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/>
            <a:t>Докладчик: Начальник УЖКХ </a:t>
          </a:r>
          <a:r>
            <a:rPr lang="ru-RU" sz="2600" b="1" kern="1200" dirty="0" err="1" smtClean="0"/>
            <a:t>ТиС</a:t>
          </a:r>
          <a:r>
            <a:rPr lang="ru-RU" sz="2600" b="1" kern="1200" dirty="0" smtClean="0"/>
            <a:t>: </a:t>
          </a:r>
        </a:p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err="1" smtClean="0"/>
            <a:t>Криницин</a:t>
          </a:r>
          <a:r>
            <a:rPr lang="ru-RU" sz="2600" b="1" kern="1200" dirty="0" smtClean="0"/>
            <a:t> Дмитрий Евгеньевич </a:t>
          </a:r>
          <a:endParaRPr lang="ru-RU" sz="2600" b="1" kern="1200" dirty="0"/>
        </a:p>
      </dsp:txBody>
      <dsp:txXfrm>
        <a:off x="57914" y="65225"/>
        <a:ext cx="5588935" cy="107055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3D4C7B-244C-40C8-8668-102389C50482}">
      <dsp:nvSpPr>
        <dsp:cNvPr id="0" name=""/>
        <dsp:cNvSpPr/>
      </dsp:nvSpPr>
      <dsp:spPr>
        <a:xfrm>
          <a:off x="0" y="95"/>
          <a:ext cx="5701613" cy="6324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Обоснование выбора: </a:t>
          </a:r>
          <a:endParaRPr lang="ru-RU" sz="3600" kern="1200" dirty="0"/>
        </a:p>
      </dsp:txBody>
      <dsp:txXfrm>
        <a:off x="30873" y="30968"/>
        <a:ext cx="5639867" cy="57069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648FA6-1F4F-463C-8D19-AF1156A49D8D}">
      <dsp:nvSpPr>
        <dsp:cNvPr id="0" name=""/>
        <dsp:cNvSpPr/>
      </dsp:nvSpPr>
      <dsp:spPr>
        <a:xfrm>
          <a:off x="0" y="10032"/>
          <a:ext cx="10486079" cy="7435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b="1" kern="1200" smtClean="0"/>
            <a:t>Карта текущего состояния</a:t>
          </a:r>
          <a:endParaRPr lang="ru-RU" sz="3100" kern="1200"/>
        </a:p>
      </dsp:txBody>
      <dsp:txXfrm>
        <a:off x="36296" y="46328"/>
        <a:ext cx="10413487" cy="67094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E56C51-EBF6-408C-8F9A-7DE471D899EF}">
      <dsp:nvSpPr>
        <dsp:cNvPr id="0" name=""/>
        <dsp:cNvSpPr/>
      </dsp:nvSpPr>
      <dsp:spPr>
        <a:xfrm>
          <a:off x="0" y="10032"/>
          <a:ext cx="10486079" cy="7435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b="1" kern="1200" dirty="0" smtClean="0"/>
            <a:t>         Карта целевого состояния</a:t>
          </a:r>
          <a:endParaRPr lang="ru-RU" sz="3100" kern="1200" dirty="0"/>
        </a:p>
      </dsp:txBody>
      <dsp:txXfrm>
        <a:off x="36296" y="46328"/>
        <a:ext cx="10413487" cy="67094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648FA6-1F4F-463C-8D19-AF1156A49D8D}">
      <dsp:nvSpPr>
        <dsp:cNvPr id="0" name=""/>
        <dsp:cNvSpPr/>
      </dsp:nvSpPr>
      <dsp:spPr>
        <a:xfrm>
          <a:off x="0" y="2"/>
          <a:ext cx="10486079" cy="7435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b="1" kern="1200" dirty="0" smtClean="0"/>
            <a:t>Стоимость реализации проекта</a:t>
          </a:r>
          <a:endParaRPr lang="ru-RU" sz="3100" kern="1200" dirty="0"/>
        </a:p>
      </dsp:txBody>
      <dsp:txXfrm>
        <a:off x="36296" y="36298"/>
        <a:ext cx="10413487" cy="67094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55421D-82E2-4F50-9F6E-659F32465D57}">
      <dsp:nvSpPr>
        <dsp:cNvPr id="0" name=""/>
        <dsp:cNvSpPr/>
      </dsp:nvSpPr>
      <dsp:spPr>
        <a:xfrm>
          <a:off x="0" y="8174"/>
          <a:ext cx="1461757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Было:</a:t>
          </a:r>
          <a:endParaRPr lang="ru-RU" sz="1600" kern="1200" dirty="0"/>
        </a:p>
      </dsp:txBody>
      <dsp:txXfrm>
        <a:off x="18734" y="26908"/>
        <a:ext cx="1424289" cy="34629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7CC9C1-A5D3-4B0A-903B-5886E40D554D}">
      <dsp:nvSpPr>
        <dsp:cNvPr id="0" name=""/>
        <dsp:cNvSpPr/>
      </dsp:nvSpPr>
      <dsp:spPr>
        <a:xfrm>
          <a:off x="0" y="16348"/>
          <a:ext cx="1295345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Стало:</a:t>
          </a:r>
          <a:endParaRPr lang="ru-RU" sz="1600" kern="1200" dirty="0"/>
        </a:p>
      </dsp:txBody>
      <dsp:txXfrm>
        <a:off x="18734" y="35082"/>
        <a:ext cx="1257877" cy="3462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23CBD6-7455-477C-B1BE-5C275918677A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5BE382-2CC6-4E40-8DCC-7253588143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18308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7220-F042-4E22-9A00-37FD39EF472A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449DA-E797-49AB-90FE-44EBDA17D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5543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7220-F042-4E22-9A00-37FD39EF472A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449DA-E797-49AB-90FE-44EBDA17D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637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7220-F042-4E22-9A00-37FD39EF472A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449DA-E797-49AB-90FE-44EBDA17D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138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7220-F042-4E22-9A00-37FD39EF472A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449DA-E797-49AB-90FE-44EBDA17D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2642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7220-F042-4E22-9A00-37FD39EF472A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449DA-E797-49AB-90FE-44EBDA17D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7152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7220-F042-4E22-9A00-37FD39EF472A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449DA-E797-49AB-90FE-44EBDA17D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0401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7220-F042-4E22-9A00-37FD39EF472A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449DA-E797-49AB-90FE-44EBDA17D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7531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7220-F042-4E22-9A00-37FD39EF472A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449DA-E797-49AB-90FE-44EBDA17D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5133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7220-F042-4E22-9A00-37FD39EF472A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449DA-E797-49AB-90FE-44EBDA17D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1814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7220-F042-4E22-9A00-37FD39EF472A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449DA-E797-49AB-90FE-44EBDA17D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2520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7220-F042-4E22-9A00-37FD39EF472A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449DA-E797-49AB-90FE-44EBDA17D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9208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497220-F042-4E22-9A00-37FD39EF472A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449DA-E797-49AB-90FE-44EBDA17D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7542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13" Type="http://schemas.openxmlformats.org/officeDocument/2006/relationships/diagramColors" Target="../diagrams/colors2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1.xml"/><Relationship Id="rId12" Type="http://schemas.openxmlformats.org/officeDocument/2006/relationships/diagramQuickStyle" Target="../diagrams/quickStyl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11" Type="http://schemas.openxmlformats.org/officeDocument/2006/relationships/diagramLayout" Target="../diagrams/layout2.xml"/><Relationship Id="rId5" Type="http://schemas.openxmlformats.org/officeDocument/2006/relationships/diagramData" Target="../diagrams/data1.xml"/><Relationship Id="rId10" Type="http://schemas.openxmlformats.org/officeDocument/2006/relationships/diagramData" Target="../diagrams/data2.xml"/><Relationship Id="rId4" Type="http://schemas.microsoft.com/office/2007/relationships/hdphoto" Target="../media/hdphoto1.wdp"/><Relationship Id="rId9" Type="http://schemas.microsoft.com/office/2007/relationships/diagramDrawing" Target="../diagrams/drawing1.xml"/><Relationship Id="rId14" Type="http://schemas.microsoft.com/office/2007/relationships/diagramDrawing" Target="../diagrams/drawing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4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6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13" Type="http://schemas.microsoft.com/office/2007/relationships/diagramDrawing" Target="../diagrams/drawing8.xml"/><Relationship Id="rId3" Type="http://schemas.openxmlformats.org/officeDocument/2006/relationships/image" Target="../media/image7.jpg"/><Relationship Id="rId7" Type="http://schemas.openxmlformats.org/officeDocument/2006/relationships/diagramColors" Target="../diagrams/colors7.xml"/><Relationship Id="rId12" Type="http://schemas.openxmlformats.org/officeDocument/2006/relationships/diagramColors" Target="../diagrams/colors8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7.xml"/><Relationship Id="rId11" Type="http://schemas.openxmlformats.org/officeDocument/2006/relationships/diagramQuickStyle" Target="../diagrams/quickStyle8.xml"/><Relationship Id="rId5" Type="http://schemas.openxmlformats.org/officeDocument/2006/relationships/diagramLayout" Target="../diagrams/layout7.xml"/><Relationship Id="rId10" Type="http://schemas.openxmlformats.org/officeDocument/2006/relationships/diagramLayout" Target="../diagrams/layout8.xml"/><Relationship Id="rId4" Type="http://schemas.openxmlformats.org/officeDocument/2006/relationships/diagramData" Target="../diagrams/data7.xml"/><Relationship Id="rId9" Type="http://schemas.openxmlformats.org/officeDocument/2006/relationships/diagramData" Target="../diagrams/data8.xml"/><Relationship Id="rId1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72800" y="259307"/>
            <a:ext cx="832512" cy="1064526"/>
          </a:xfrm>
          <a:prstGeom prst="rect">
            <a:avLst/>
          </a:prstGeom>
          <a:effectLst>
            <a:softEdge rad="254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1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708" y="259307"/>
            <a:ext cx="11260183" cy="6466115"/>
          </a:xfrm>
          <a:prstGeom prst="rect">
            <a:avLst/>
          </a:prstGeom>
          <a:ln>
            <a:noFill/>
          </a:ln>
          <a:effectLst>
            <a:reflection endPos="0" dist="50800" dir="5400000" sy="-100000" algn="bl" rotWithShape="0"/>
            <a:softEdge rad="1016000"/>
          </a:effectLst>
        </p:spPr>
      </p:pic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960253093"/>
              </p:ext>
            </p:extLst>
          </p:nvPr>
        </p:nvGraphicFramePr>
        <p:xfrm>
          <a:off x="254758" y="354843"/>
          <a:ext cx="6732896" cy="16786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848131916"/>
              </p:ext>
            </p:extLst>
          </p:nvPr>
        </p:nvGraphicFramePr>
        <p:xfrm>
          <a:off x="6100549" y="5349921"/>
          <a:ext cx="5704763" cy="12010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</p:spTree>
    <p:extLst>
      <p:ext uri="{BB962C8B-B14F-4D97-AF65-F5344CB8AC3E}">
        <p14:creationId xmlns:p14="http://schemas.microsoft.com/office/powerpoint/2010/main" val="1330049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7572" t="10714" r="8714" b="7015"/>
          <a:stretch/>
        </p:blipFill>
        <p:spPr>
          <a:xfrm>
            <a:off x="257349" y="217080"/>
            <a:ext cx="11194423" cy="6160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9310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859102442"/>
              </p:ext>
            </p:extLst>
          </p:nvPr>
        </p:nvGraphicFramePr>
        <p:xfrm>
          <a:off x="494471" y="491319"/>
          <a:ext cx="5701613" cy="6326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2308225"/>
            <a:ext cx="5671164" cy="4045424"/>
          </a:xfrm>
          <a:effectLst>
            <a:softEdge rad="317500"/>
          </a:effectLst>
        </p:spPr>
      </p:pic>
      <p:grpSp>
        <p:nvGrpSpPr>
          <p:cNvPr id="10" name="Группа 9"/>
          <p:cNvGrpSpPr/>
          <p:nvPr/>
        </p:nvGrpSpPr>
        <p:grpSpPr>
          <a:xfrm>
            <a:off x="6365803" y="473466"/>
            <a:ext cx="5826198" cy="768480"/>
            <a:chOff x="2568779" y="-2026592"/>
            <a:chExt cx="5592406" cy="487110"/>
          </a:xfrm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2568779" y="-2026592"/>
              <a:ext cx="5312502" cy="455715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Скругленный прямоугольник 4"/>
            <p:cNvSpPr txBox="1"/>
            <p:nvPr/>
          </p:nvSpPr>
          <p:spPr>
            <a:xfrm>
              <a:off x="2720274" y="-2015276"/>
              <a:ext cx="5440911" cy="47579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2390" tIns="72390" rIns="72390" bIns="72390" numCol="1" spcCol="1270" anchor="ctr" anchorCtr="0">
              <a:noAutofit/>
            </a:bodyPr>
            <a:lstStyle/>
            <a:p>
              <a:pPr lvl="0" algn="l" defTabSz="8445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600" kern="1200" dirty="0" smtClean="0"/>
                <a:t>Цели и плановый эффект: </a:t>
              </a:r>
              <a:endParaRPr lang="ru-RU" sz="3600" kern="1200" dirty="0"/>
            </a:p>
          </p:txBody>
        </p:sp>
      </p:grpSp>
      <p:sp>
        <p:nvSpPr>
          <p:cNvPr id="15" name="Скругленный прямоугольник 14"/>
          <p:cNvSpPr/>
          <p:nvPr/>
        </p:nvSpPr>
        <p:spPr>
          <a:xfrm>
            <a:off x="424836" y="1447319"/>
            <a:ext cx="5771248" cy="4107319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494471" y="1754226"/>
            <a:ext cx="5495499" cy="3139321"/>
          </a:xfrm>
          <a:prstGeom prst="rect">
            <a:avLst/>
          </a:prstGeom>
          <a:noFill/>
          <a:effectLst>
            <a:softEdge rad="1104900"/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dirty="0">
                <a:solidFill>
                  <a:srgbClr val="46567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темное время суток или при </a:t>
            </a:r>
            <a:endParaRPr lang="ru-RU" sz="2400" dirty="0" smtClean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rgbClr val="46567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неблагоприятных </a:t>
            </a:r>
            <a:r>
              <a:rPr lang="ru-RU" sz="2400" dirty="0">
                <a:solidFill>
                  <a:srgbClr val="46567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погодных </a:t>
            </a:r>
            <a:r>
              <a:rPr lang="ru-RU" sz="2400" dirty="0" smtClean="0">
                <a:solidFill>
                  <a:srgbClr val="46567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условиях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rgbClr val="46567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46567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(снег, дождь, грязь) рассеивается </a:t>
            </a:r>
            <a:endParaRPr lang="ru-RU" sz="2400" dirty="0" smtClean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rgbClr val="46567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внимание </a:t>
            </a:r>
            <a:r>
              <a:rPr lang="ru-RU" sz="2400" dirty="0">
                <a:solidFill>
                  <a:srgbClr val="46567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участников дорожного движения</a:t>
            </a:r>
            <a:endParaRPr lang="en-US" sz="24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  <p:pic>
        <p:nvPicPr>
          <p:cNvPr id="16" name="object 5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0437" y="1404955"/>
            <a:ext cx="5212570" cy="1354880"/>
          </a:xfrm>
          <a:prstGeom prst="rect">
            <a:avLst/>
          </a:prstGeom>
        </p:spPr>
      </p:pic>
      <p:grpSp>
        <p:nvGrpSpPr>
          <p:cNvPr id="17" name="object 46"/>
          <p:cNvGrpSpPr/>
          <p:nvPr/>
        </p:nvGrpSpPr>
        <p:grpSpPr>
          <a:xfrm>
            <a:off x="6606720" y="1384771"/>
            <a:ext cx="685800" cy="649605"/>
            <a:chOff x="4439411" y="1751076"/>
            <a:chExt cx="685800" cy="649605"/>
          </a:xfrm>
        </p:grpSpPr>
        <p:sp>
          <p:nvSpPr>
            <p:cNvPr id="18" name="object 47"/>
            <p:cNvSpPr/>
            <p:nvPr/>
          </p:nvSpPr>
          <p:spPr>
            <a:xfrm>
              <a:off x="4453127" y="1764792"/>
              <a:ext cx="658495" cy="622300"/>
            </a:xfrm>
            <a:custGeom>
              <a:avLst/>
              <a:gdLst/>
              <a:ahLst/>
              <a:cxnLst/>
              <a:rect l="l" t="t" r="r" b="b"/>
              <a:pathLst>
                <a:path w="658495" h="622300">
                  <a:moveTo>
                    <a:pt x="329184" y="0"/>
                  </a:moveTo>
                  <a:lnTo>
                    <a:pt x="280525" y="3370"/>
                  </a:lnTo>
                  <a:lnTo>
                    <a:pt x="234089" y="13162"/>
                  </a:lnTo>
                  <a:lnTo>
                    <a:pt x="190382" y="28895"/>
                  </a:lnTo>
                  <a:lnTo>
                    <a:pt x="149913" y="50087"/>
                  </a:lnTo>
                  <a:lnTo>
                    <a:pt x="113190" y="76257"/>
                  </a:lnTo>
                  <a:lnTo>
                    <a:pt x="80722" y="106925"/>
                  </a:lnTo>
                  <a:lnTo>
                    <a:pt x="53018" y="141609"/>
                  </a:lnTo>
                  <a:lnTo>
                    <a:pt x="30585" y="179829"/>
                  </a:lnTo>
                  <a:lnTo>
                    <a:pt x="13932" y="221104"/>
                  </a:lnTo>
                  <a:lnTo>
                    <a:pt x="3567" y="264953"/>
                  </a:lnTo>
                  <a:lnTo>
                    <a:pt x="0" y="310896"/>
                  </a:lnTo>
                  <a:lnTo>
                    <a:pt x="3567" y="356838"/>
                  </a:lnTo>
                  <a:lnTo>
                    <a:pt x="13932" y="400687"/>
                  </a:lnTo>
                  <a:lnTo>
                    <a:pt x="30585" y="441962"/>
                  </a:lnTo>
                  <a:lnTo>
                    <a:pt x="53018" y="480182"/>
                  </a:lnTo>
                  <a:lnTo>
                    <a:pt x="80722" y="514866"/>
                  </a:lnTo>
                  <a:lnTo>
                    <a:pt x="113190" y="545534"/>
                  </a:lnTo>
                  <a:lnTo>
                    <a:pt x="149913" y="571704"/>
                  </a:lnTo>
                  <a:lnTo>
                    <a:pt x="190382" y="592896"/>
                  </a:lnTo>
                  <a:lnTo>
                    <a:pt x="234089" y="608629"/>
                  </a:lnTo>
                  <a:lnTo>
                    <a:pt x="280525" y="618421"/>
                  </a:lnTo>
                  <a:lnTo>
                    <a:pt x="329184" y="621792"/>
                  </a:lnTo>
                  <a:lnTo>
                    <a:pt x="377842" y="618421"/>
                  </a:lnTo>
                  <a:lnTo>
                    <a:pt x="424278" y="608629"/>
                  </a:lnTo>
                  <a:lnTo>
                    <a:pt x="467985" y="592896"/>
                  </a:lnTo>
                  <a:lnTo>
                    <a:pt x="508454" y="571704"/>
                  </a:lnTo>
                  <a:lnTo>
                    <a:pt x="545177" y="545534"/>
                  </a:lnTo>
                  <a:lnTo>
                    <a:pt x="577645" y="514866"/>
                  </a:lnTo>
                  <a:lnTo>
                    <a:pt x="605349" y="480182"/>
                  </a:lnTo>
                  <a:lnTo>
                    <a:pt x="627782" y="441962"/>
                  </a:lnTo>
                  <a:lnTo>
                    <a:pt x="644435" y="400687"/>
                  </a:lnTo>
                  <a:lnTo>
                    <a:pt x="654800" y="356838"/>
                  </a:lnTo>
                  <a:lnTo>
                    <a:pt x="658368" y="310896"/>
                  </a:lnTo>
                  <a:lnTo>
                    <a:pt x="654800" y="264953"/>
                  </a:lnTo>
                  <a:lnTo>
                    <a:pt x="644435" y="221104"/>
                  </a:lnTo>
                  <a:lnTo>
                    <a:pt x="627782" y="179829"/>
                  </a:lnTo>
                  <a:lnTo>
                    <a:pt x="605349" y="141609"/>
                  </a:lnTo>
                  <a:lnTo>
                    <a:pt x="577645" y="106925"/>
                  </a:lnTo>
                  <a:lnTo>
                    <a:pt x="545177" y="76257"/>
                  </a:lnTo>
                  <a:lnTo>
                    <a:pt x="508454" y="50087"/>
                  </a:lnTo>
                  <a:lnTo>
                    <a:pt x="467985" y="28895"/>
                  </a:lnTo>
                  <a:lnTo>
                    <a:pt x="424278" y="13162"/>
                  </a:lnTo>
                  <a:lnTo>
                    <a:pt x="377842" y="3370"/>
                  </a:lnTo>
                  <a:lnTo>
                    <a:pt x="329184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48"/>
            <p:cNvSpPr/>
            <p:nvPr/>
          </p:nvSpPr>
          <p:spPr>
            <a:xfrm>
              <a:off x="4453127" y="1764792"/>
              <a:ext cx="658495" cy="622300"/>
            </a:xfrm>
            <a:custGeom>
              <a:avLst/>
              <a:gdLst/>
              <a:ahLst/>
              <a:cxnLst/>
              <a:rect l="l" t="t" r="r" b="b"/>
              <a:pathLst>
                <a:path w="658495" h="622300">
                  <a:moveTo>
                    <a:pt x="0" y="310896"/>
                  </a:moveTo>
                  <a:lnTo>
                    <a:pt x="3567" y="264953"/>
                  </a:lnTo>
                  <a:lnTo>
                    <a:pt x="13932" y="221104"/>
                  </a:lnTo>
                  <a:lnTo>
                    <a:pt x="30585" y="179829"/>
                  </a:lnTo>
                  <a:lnTo>
                    <a:pt x="53018" y="141609"/>
                  </a:lnTo>
                  <a:lnTo>
                    <a:pt x="80722" y="106925"/>
                  </a:lnTo>
                  <a:lnTo>
                    <a:pt x="113190" y="76257"/>
                  </a:lnTo>
                  <a:lnTo>
                    <a:pt x="149913" y="50087"/>
                  </a:lnTo>
                  <a:lnTo>
                    <a:pt x="190382" y="28895"/>
                  </a:lnTo>
                  <a:lnTo>
                    <a:pt x="234089" y="13162"/>
                  </a:lnTo>
                  <a:lnTo>
                    <a:pt x="280525" y="3370"/>
                  </a:lnTo>
                  <a:lnTo>
                    <a:pt x="329184" y="0"/>
                  </a:lnTo>
                  <a:lnTo>
                    <a:pt x="377842" y="3370"/>
                  </a:lnTo>
                  <a:lnTo>
                    <a:pt x="424278" y="13162"/>
                  </a:lnTo>
                  <a:lnTo>
                    <a:pt x="467985" y="28895"/>
                  </a:lnTo>
                  <a:lnTo>
                    <a:pt x="508454" y="50087"/>
                  </a:lnTo>
                  <a:lnTo>
                    <a:pt x="545177" y="76257"/>
                  </a:lnTo>
                  <a:lnTo>
                    <a:pt x="577645" y="106925"/>
                  </a:lnTo>
                  <a:lnTo>
                    <a:pt x="605349" y="141609"/>
                  </a:lnTo>
                  <a:lnTo>
                    <a:pt x="627782" y="179829"/>
                  </a:lnTo>
                  <a:lnTo>
                    <a:pt x="644435" y="221104"/>
                  </a:lnTo>
                  <a:lnTo>
                    <a:pt x="654800" y="264953"/>
                  </a:lnTo>
                  <a:lnTo>
                    <a:pt x="658368" y="310896"/>
                  </a:lnTo>
                  <a:lnTo>
                    <a:pt x="654800" y="356838"/>
                  </a:lnTo>
                  <a:lnTo>
                    <a:pt x="644435" y="400687"/>
                  </a:lnTo>
                  <a:lnTo>
                    <a:pt x="627782" y="441962"/>
                  </a:lnTo>
                  <a:lnTo>
                    <a:pt x="605349" y="480182"/>
                  </a:lnTo>
                  <a:lnTo>
                    <a:pt x="577645" y="514866"/>
                  </a:lnTo>
                  <a:lnTo>
                    <a:pt x="545177" y="545534"/>
                  </a:lnTo>
                  <a:lnTo>
                    <a:pt x="508454" y="571704"/>
                  </a:lnTo>
                  <a:lnTo>
                    <a:pt x="467985" y="592896"/>
                  </a:lnTo>
                  <a:lnTo>
                    <a:pt x="424278" y="608629"/>
                  </a:lnTo>
                  <a:lnTo>
                    <a:pt x="377842" y="618421"/>
                  </a:lnTo>
                  <a:lnTo>
                    <a:pt x="329184" y="621792"/>
                  </a:lnTo>
                  <a:lnTo>
                    <a:pt x="280525" y="618421"/>
                  </a:lnTo>
                  <a:lnTo>
                    <a:pt x="234089" y="608629"/>
                  </a:lnTo>
                  <a:lnTo>
                    <a:pt x="190382" y="592896"/>
                  </a:lnTo>
                  <a:lnTo>
                    <a:pt x="149913" y="571704"/>
                  </a:lnTo>
                  <a:lnTo>
                    <a:pt x="113190" y="545534"/>
                  </a:lnTo>
                  <a:lnTo>
                    <a:pt x="80722" y="514866"/>
                  </a:lnTo>
                  <a:lnTo>
                    <a:pt x="53018" y="480182"/>
                  </a:lnTo>
                  <a:lnTo>
                    <a:pt x="30585" y="441962"/>
                  </a:lnTo>
                  <a:lnTo>
                    <a:pt x="13932" y="400687"/>
                  </a:lnTo>
                  <a:lnTo>
                    <a:pt x="3567" y="356838"/>
                  </a:lnTo>
                  <a:lnTo>
                    <a:pt x="0" y="310896"/>
                  </a:lnTo>
                  <a:close/>
                </a:path>
              </a:pathLst>
            </a:custGeom>
            <a:ln w="27431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0" name="Рисунок 19">
            <a:extLst>
              <a:ext uri="{FF2B5EF4-FFF2-40B4-BE49-F238E27FC236}">
                <a16:creationId xmlns="" xmlns:a16="http://schemas.microsoft.com/office/drawing/2014/main" id="{9D148F3D-D7B4-BA8B-DE82-C81BED5F25B4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2615" y="1248414"/>
            <a:ext cx="669774" cy="65051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7278931" y="1448837"/>
            <a:ext cx="415293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4B5C65"/>
                </a:solidFill>
              </a:rPr>
              <a:t>Предотвращение возникновения ДТП в </a:t>
            </a:r>
          </a:p>
          <a:p>
            <a:r>
              <a:rPr lang="ru-RU" dirty="0" smtClean="0">
                <a:solidFill>
                  <a:srgbClr val="4B5C65"/>
                </a:solidFill>
              </a:rPr>
              <a:t>зоне </a:t>
            </a:r>
            <a:r>
              <a:rPr lang="ru-RU" dirty="0" smtClean="0">
                <a:solidFill>
                  <a:srgbClr val="4B5C65"/>
                </a:solidFill>
              </a:rPr>
              <a:t>нерегулируемых пешеходных </a:t>
            </a:r>
          </a:p>
          <a:p>
            <a:r>
              <a:rPr lang="ru-RU" dirty="0" smtClean="0">
                <a:solidFill>
                  <a:srgbClr val="4B5C65"/>
                </a:solidFill>
              </a:rPr>
              <a:t>переходов </a:t>
            </a:r>
            <a:r>
              <a:rPr lang="ru-RU" dirty="0" smtClean="0">
                <a:solidFill>
                  <a:srgbClr val="4B5C65"/>
                </a:solidFill>
              </a:rPr>
              <a:t>в </a:t>
            </a:r>
            <a:r>
              <a:rPr lang="ru-RU" dirty="0" smtClean="0">
                <a:solidFill>
                  <a:srgbClr val="4B5C65"/>
                </a:solidFill>
              </a:rPr>
              <a:t>условиях </a:t>
            </a:r>
            <a:r>
              <a:rPr lang="ru-RU" dirty="0" smtClean="0">
                <a:solidFill>
                  <a:srgbClr val="4B5C65"/>
                </a:solidFill>
              </a:rPr>
              <a:t>темного времени </a:t>
            </a:r>
            <a:endParaRPr lang="ru-RU" dirty="0" smtClean="0">
              <a:solidFill>
                <a:srgbClr val="4B5C65"/>
              </a:solidFill>
            </a:endParaRPr>
          </a:p>
          <a:p>
            <a:r>
              <a:rPr lang="ru-RU" dirty="0" smtClean="0">
                <a:solidFill>
                  <a:srgbClr val="4B5C65"/>
                </a:solidFill>
              </a:rPr>
              <a:t>суток </a:t>
            </a:r>
            <a:r>
              <a:rPr lang="ru-RU" dirty="0" smtClean="0">
                <a:solidFill>
                  <a:srgbClr val="4B5C65"/>
                </a:solidFill>
              </a:rPr>
              <a:t>и </a:t>
            </a:r>
            <a:r>
              <a:rPr lang="ru-RU" dirty="0" smtClean="0">
                <a:solidFill>
                  <a:srgbClr val="4B5C65"/>
                </a:solidFill>
              </a:rPr>
              <a:t>плохой </a:t>
            </a:r>
            <a:r>
              <a:rPr lang="ru-RU" dirty="0" smtClean="0">
                <a:solidFill>
                  <a:srgbClr val="4B5C65"/>
                </a:solidFill>
              </a:rPr>
              <a:t>видимости</a:t>
            </a:r>
            <a:endParaRPr lang="ru-RU" dirty="0">
              <a:solidFill>
                <a:srgbClr val="4B5C6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7415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347993" y="273088"/>
            <a:ext cx="10486079" cy="743535"/>
            <a:chOff x="0" y="10032"/>
            <a:chExt cx="10486079" cy="743535"/>
          </a:xfrm>
        </p:grpSpPr>
        <p:sp>
          <p:nvSpPr>
            <p:cNvPr id="3" name="Скругленный прямоугольник 2"/>
            <p:cNvSpPr/>
            <p:nvPr/>
          </p:nvSpPr>
          <p:spPr>
            <a:xfrm>
              <a:off x="0" y="10032"/>
              <a:ext cx="10486079" cy="743535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Скругленный прямоугольник 4"/>
            <p:cNvSpPr txBox="1"/>
            <p:nvPr/>
          </p:nvSpPr>
          <p:spPr>
            <a:xfrm>
              <a:off x="36296" y="46328"/>
              <a:ext cx="10413487" cy="67094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8110" tIns="118110" rIns="118110" bIns="118110" numCol="1" spcCol="1270" anchor="ctr" anchorCtr="0">
              <a:noAutofit/>
            </a:bodyPr>
            <a:lstStyle/>
            <a:p>
              <a:pPr lvl="0" algn="l" defTabSz="13779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100" b="1" dirty="0" smtClean="0"/>
                <a:t>Поиск коренных проблем:</a:t>
              </a:r>
              <a:endParaRPr lang="ru-RU" sz="3100" kern="1200" dirty="0"/>
            </a:p>
          </p:txBody>
        </p:sp>
      </p:grp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3702579"/>
              </p:ext>
            </p:extLst>
          </p:nvPr>
        </p:nvGraphicFramePr>
        <p:xfrm>
          <a:off x="347994" y="1405721"/>
          <a:ext cx="6062332" cy="47283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0861">
                  <a:extLst>
                    <a:ext uri="{9D8B030D-6E8A-4147-A177-3AD203B41FA5}">
                      <a16:colId xmlns="" xmlns:a16="http://schemas.microsoft.com/office/drawing/2014/main" val="3988954123"/>
                    </a:ext>
                  </a:extLst>
                </a:gridCol>
                <a:gridCol w="1525591">
                  <a:extLst>
                    <a:ext uri="{9D8B030D-6E8A-4147-A177-3AD203B41FA5}">
                      <a16:colId xmlns="" xmlns:a16="http://schemas.microsoft.com/office/drawing/2014/main" val="69518043"/>
                    </a:ext>
                  </a:extLst>
                </a:gridCol>
                <a:gridCol w="4065880">
                  <a:extLst>
                    <a:ext uri="{9D8B030D-6E8A-4147-A177-3AD203B41FA5}">
                      <a16:colId xmlns="" xmlns:a16="http://schemas.microsoft.com/office/drawing/2014/main" val="2908032004"/>
                    </a:ext>
                  </a:extLst>
                </a:gridCol>
              </a:tblGrid>
              <a:tr h="85761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№№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Проблемы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Коренная проблема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="" xmlns:a16="http://schemas.microsoft.com/office/drawing/2014/main" val="776641179"/>
                  </a:ext>
                </a:extLst>
              </a:tr>
              <a:tr h="692472"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400" b="1" i="0" u="none" strike="noStrike" dirty="0">
                          <a:solidFill>
                            <a:srgbClr val="4B5C65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6350" marR="6350" marT="6350" marB="0"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Sans Serif" panose="020B0604020202020204" pitchFamily="34" charset="0"/>
                        <a:buNone/>
                        <a:tabLst/>
                        <a:defRPr/>
                      </a:pPr>
                      <a:r>
                        <a:rPr lang="ru-RU" sz="1400" b="0" i="0" kern="1200" baseline="0" dirty="0" smtClean="0">
                          <a:solidFill>
                            <a:srgbClr val="46567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темное время суток или при неблагоприятных погодных условиях (снег, дождь, грязь) рассеивается внимание участников дорожного движения</a:t>
                      </a:r>
                      <a:endParaRPr lang="en-US" sz="1400" b="0" i="0" kern="1200" baseline="0" dirty="0" smtClean="0">
                        <a:solidFill>
                          <a:srgbClr val="465676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fontAlgn="t">
                        <a:buClr>
                          <a:srgbClr val="000000"/>
                        </a:buClr>
                        <a:buSzPts val="1200"/>
                        <a:buFont typeface="Microsoft Sans Serif" panose="020B0604020202020204" pitchFamily="34" charset="0"/>
                        <a:buNone/>
                      </a:pP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ru-RU" sz="1400" b="0" i="0" u="none" strike="noStrike" dirty="0" smtClean="0">
                          <a:solidFill>
                            <a:srgbClr val="4B5C65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Освещение расположено вдали</a:t>
                      </a:r>
                      <a:r>
                        <a:rPr lang="ru-RU" sz="1400" b="0" i="0" u="none" strike="noStrike" baseline="0" dirty="0" smtClean="0">
                          <a:solidFill>
                            <a:srgbClr val="4B5C65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 от пешеходных переходов</a:t>
                      </a:r>
                      <a:endParaRPr lang="ru-RU" sz="1400" b="0" i="0" u="none" strike="noStrike" dirty="0">
                        <a:solidFill>
                          <a:srgbClr val="4B5C65"/>
                        </a:solidFill>
                        <a:effectLst/>
                        <a:latin typeface="Microsoft Sans Serif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6350" marR="6350" marT="635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82346760"/>
                  </a:ext>
                </a:extLst>
              </a:tr>
              <a:tr h="3178291">
                <a:tc vMerge="1"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>
                    <a:noFill/>
                  </a:tcPr>
                </a:tc>
                <a:tc vMerge="1">
                  <a:txBody>
                    <a:bodyPr/>
                    <a:lstStyle/>
                    <a:p>
                      <a:pPr algn="l" fontAlgn="t">
                        <a:buClr>
                          <a:srgbClr val="000000"/>
                        </a:buClr>
                        <a:buSzPts val="1200"/>
                        <a:buFont typeface="Microsoft Sans Serif" panose="020B0604020202020204" pitchFamily="34" charset="0"/>
                        <a:buNone/>
                      </a:pP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t">
                        <a:buNone/>
                      </a:pPr>
                      <a:r>
                        <a:rPr lang="ru-RU" sz="1400" b="0" i="0" u="none" strike="noStrike" dirty="0" smtClean="0">
                          <a:solidFill>
                            <a:srgbClr val="4B5C65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Снег покрывает разметку.</a:t>
                      </a:r>
                      <a:endParaRPr lang="ru-RU" sz="1400" b="0" i="0" u="none" strike="noStrike" dirty="0">
                        <a:solidFill>
                          <a:srgbClr val="4B5C65"/>
                        </a:solidFill>
                        <a:effectLst/>
                        <a:latin typeface="Microsoft Sans Serif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6350" marR="6350" marT="635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190058141"/>
                  </a:ext>
                </a:extLst>
              </a:tr>
            </a:tbl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9400" y="1405721"/>
            <a:ext cx="4800600" cy="4728378"/>
          </a:xfrm>
          <a:prstGeom prst="rect">
            <a:avLst/>
          </a:prstGeom>
          <a:ln>
            <a:noFill/>
          </a:ln>
          <a:effectLst>
            <a:softEdge rad="254000"/>
          </a:effectLst>
        </p:spPr>
      </p:pic>
    </p:spTree>
    <p:extLst>
      <p:ext uri="{BB962C8B-B14F-4D97-AF65-F5344CB8AC3E}">
        <p14:creationId xmlns:p14="http://schemas.microsoft.com/office/powerpoint/2010/main" val="53261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133549" y="0"/>
          <a:ext cx="10486080" cy="763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112" name="Прямая соединительная линия 111"/>
          <p:cNvCxnSpPr/>
          <p:nvPr/>
        </p:nvCxnSpPr>
        <p:spPr>
          <a:xfrm flipV="1">
            <a:off x="83710" y="585269"/>
            <a:ext cx="10902063" cy="2904"/>
          </a:xfrm>
          <a:prstGeom prst="line">
            <a:avLst/>
          </a:prstGeom>
          <a:ln w="19050">
            <a:solidFill>
              <a:srgbClr val="EF8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Rectangle 63"/>
          <p:cNvSpPr txBox="1"/>
          <p:nvPr/>
        </p:nvSpPr>
        <p:spPr>
          <a:xfrm>
            <a:off x="842128" y="3529684"/>
            <a:ext cx="10091904" cy="2051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endParaRPr lang="ru-RU" sz="1333" b="1" dirty="0">
              <a:solidFill>
                <a:srgbClr val="FF0000"/>
              </a:solidFill>
            </a:endParaRPr>
          </a:p>
          <a:p>
            <a:pPr algn="ctr"/>
            <a:r>
              <a:rPr lang="ru-RU" sz="2400" b="1" u="sng" dirty="0">
                <a:solidFill>
                  <a:srgbClr val="FF0000"/>
                </a:solidFill>
              </a:rPr>
              <a:t>Проблемы</a:t>
            </a:r>
          </a:p>
          <a:p>
            <a:endParaRPr lang="ru-RU" sz="2400" b="1" dirty="0"/>
          </a:p>
          <a:p>
            <a:r>
              <a:rPr lang="ru-RU" sz="2400" dirty="0">
                <a:solidFill>
                  <a:srgbClr val="4B5C65"/>
                </a:solidFill>
              </a:rPr>
              <a:t>1.</a:t>
            </a:r>
            <a:r>
              <a:rPr lang="ru-RU" sz="2400" b="1" dirty="0">
                <a:solidFill>
                  <a:srgbClr val="4B5C65"/>
                </a:solidFill>
              </a:rPr>
              <a:t> </a:t>
            </a:r>
            <a:r>
              <a:rPr lang="ru-RU" sz="2400" dirty="0">
                <a:solidFill>
                  <a:srgbClr val="4B5C65"/>
                </a:solidFill>
              </a:rPr>
              <a:t>Снижение видимости разметки пешеходного перехода в вечернее время и при плохой видимости в виду погодных условий, что увеличивает вероятность возникновения ДТП с участием пешеходов.</a:t>
            </a:r>
          </a:p>
        </p:txBody>
      </p:sp>
      <p:grpSp>
        <p:nvGrpSpPr>
          <p:cNvPr id="231" name="Группа 230"/>
          <p:cNvGrpSpPr/>
          <p:nvPr/>
        </p:nvGrpSpPr>
        <p:grpSpPr>
          <a:xfrm>
            <a:off x="81341" y="1205193"/>
            <a:ext cx="9211939" cy="1648715"/>
            <a:chOff x="416121" y="695820"/>
            <a:chExt cx="5773258" cy="1236536"/>
          </a:xfrm>
        </p:grpSpPr>
        <p:sp>
          <p:nvSpPr>
            <p:cNvPr id="157" name="Rectangle 63"/>
            <p:cNvSpPr txBox="1"/>
            <p:nvPr/>
          </p:nvSpPr>
          <p:spPr>
            <a:xfrm>
              <a:off x="416121" y="1096592"/>
              <a:ext cx="1038380" cy="1076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marL="0" lvl="0" indent="0" defTabSz="895350" eaLnBrk="1" hangingPunct="1">
                <a:buClr>
                  <a:schemeClr val="tx2"/>
                </a:buClr>
                <a:defRPr>
                  <a:latin typeface="+mn-lt"/>
                </a:defRPr>
              </a:lvl1pPr>
              <a:lvl2pPr marL="193675" lvl="1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latin typeface="+mn-lt"/>
                </a:defRPr>
              </a:lvl2pPr>
              <a:lvl3pPr marL="457200" lvl="2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latin typeface="+mn-lt"/>
                </a:defRPr>
              </a:lvl3pPr>
              <a:lvl4pPr marL="614363" lvl="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latin typeface="+mn-lt"/>
                </a:defRPr>
              </a:lvl4pPr>
              <a:lvl5pPr marL="749808" lvl="4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9pPr>
            </a:lstStyle>
            <a:p>
              <a:r>
                <a:rPr lang="ru-RU" sz="933" i="1" dirty="0"/>
                <a:t>…</a:t>
              </a:r>
            </a:p>
          </p:txBody>
        </p:sp>
        <p:sp>
          <p:nvSpPr>
            <p:cNvPr id="169" name="Rectangle 209"/>
            <p:cNvSpPr/>
            <p:nvPr/>
          </p:nvSpPr>
          <p:spPr>
            <a:xfrm>
              <a:off x="3011038" y="1068743"/>
              <a:ext cx="870040" cy="863613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33" dirty="0">
                <a:solidFill>
                  <a:schemeClr val="tx1"/>
                </a:solidFill>
              </a:endParaRPr>
            </a:p>
            <a:p>
              <a:pPr algn="ctr"/>
              <a:r>
                <a:rPr lang="ru-RU" sz="1333" dirty="0">
                  <a:solidFill>
                    <a:schemeClr val="tx1"/>
                  </a:solidFill>
                </a:rPr>
                <a:t>Подъезжает к пешеходному переходу</a:t>
              </a:r>
              <a:endParaRPr lang="ru-RU" sz="1333" dirty="0">
                <a:solidFill>
                  <a:srgbClr val="0070C0"/>
                </a:solidFill>
              </a:endParaRPr>
            </a:p>
            <a:p>
              <a:pPr algn="ctr"/>
              <a:endParaRPr lang="ru-RU" sz="1333" dirty="0">
                <a:solidFill>
                  <a:schemeClr val="tx1"/>
                </a:solidFill>
              </a:endParaRPr>
            </a:p>
          </p:txBody>
        </p:sp>
        <p:sp>
          <p:nvSpPr>
            <p:cNvPr id="170" name="Rectangle 41"/>
            <p:cNvSpPr txBox="1">
              <a:spLocks/>
            </p:cNvSpPr>
            <p:nvPr/>
          </p:nvSpPr>
          <p:spPr>
            <a:xfrm>
              <a:off x="3098820" y="702983"/>
              <a:ext cx="703904" cy="261739"/>
            </a:xfrm>
            <a:prstGeom prst="rect">
              <a:avLst/>
            </a:prstGeom>
            <a:solidFill>
              <a:schemeClr val="accent3"/>
            </a:solidFill>
            <a:ln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6000" tIns="48000" rIns="48000" bIns="48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sz="1067" dirty="0"/>
                <a:t>ВОДИТЕЛЬ</a:t>
              </a:r>
            </a:p>
          </p:txBody>
        </p:sp>
        <p:sp>
          <p:nvSpPr>
            <p:cNvPr id="176" name="Right Arrow 170"/>
            <p:cNvSpPr>
              <a:spLocks/>
            </p:cNvSpPr>
            <p:nvPr/>
          </p:nvSpPr>
          <p:spPr>
            <a:xfrm>
              <a:off x="2765843" y="1305106"/>
              <a:ext cx="226553" cy="209116"/>
            </a:xfrm>
            <a:prstGeom prst="rightArrow">
              <a:avLst/>
            </a:prstGeom>
            <a:solidFill>
              <a:srgbClr val="92D050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chemeClr val="tx1"/>
                </a:solidFill>
              </a:endParaRPr>
            </a:p>
          </p:txBody>
        </p:sp>
        <p:sp>
          <p:nvSpPr>
            <p:cNvPr id="200" name="Rectangle 209"/>
            <p:cNvSpPr/>
            <p:nvPr/>
          </p:nvSpPr>
          <p:spPr>
            <a:xfrm>
              <a:off x="5349977" y="1052511"/>
              <a:ext cx="839402" cy="875313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333" dirty="0">
                  <a:solidFill>
                    <a:schemeClr val="tx1"/>
                  </a:solidFill>
                </a:rPr>
                <a:t>Движение по дороге к месту назначения</a:t>
              </a:r>
            </a:p>
          </p:txBody>
        </p:sp>
        <p:sp>
          <p:nvSpPr>
            <p:cNvPr id="201" name="Rectangle 41"/>
            <p:cNvSpPr txBox="1">
              <a:spLocks/>
            </p:cNvSpPr>
            <p:nvPr/>
          </p:nvSpPr>
          <p:spPr>
            <a:xfrm>
              <a:off x="5263915" y="697236"/>
              <a:ext cx="741319" cy="230119"/>
            </a:xfrm>
            <a:prstGeom prst="rect">
              <a:avLst/>
            </a:prstGeom>
            <a:solidFill>
              <a:schemeClr val="accent3"/>
            </a:solidFill>
            <a:ln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6000" tIns="48000" rIns="48000" bIns="48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sz="933" dirty="0"/>
            </a:p>
            <a:p>
              <a:r>
                <a:rPr lang="ru-RU" sz="933" dirty="0"/>
                <a:t>ВОДИТЕЛЬ</a:t>
              </a:r>
            </a:p>
            <a:p>
              <a:endParaRPr lang="ru-RU" sz="1067" dirty="0"/>
            </a:p>
          </p:txBody>
        </p:sp>
        <p:sp>
          <p:nvSpPr>
            <p:cNvPr id="202" name="Rectangle 209"/>
            <p:cNvSpPr/>
            <p:nvPr/>
          </p:nvSpPr>
          <p:spPr>
            <a:xfrm>
              <a:off x="4186841" y="1078392"/>
              <a:ext cx="857372" cy="853964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333" dirty="0">
                  <a:solidFill>
                    <a:schemeClr val="tx1"/>
                  </a:solidFill>
                </a:rPr>
                <a:t>Пересекает</a:t>
              </a:r>
              <a:r>
                <a:rPr lang="ru-RU" sz="867" dirty="0">
                  <a:solidFill>
                    <a:schemeClr val="tx1"/>
                  </a:solidFill>
                </a:rPr>
                <a:t> </a:t>
              </a:r>
              <a:r>
                <a:rPr lang="ru-RU" sz="1333" dirty="0">
                  <a:solidFill>
                    <a:schemeClr val="tx1"/>
                  </a:solidFill>
                </a:rPr>
                <a:t>Пешеходный переход</a:t>
              </a:r>
              <a:endParaRPr lang="ru-RU" sz="1333" dirty="0">
                <a:solidFill>
                  <a:srgbClr val="0070C0"/>
                </a:solidFill>
              </a:endParaRPr>
            </a:p>
          </p:txBody>
        </p:sp>
        <p:sp>
          <p:nvSpPr>
            <p:cNvPr id="203" name="Rectangle 41"/>
            <p:cNvSpPr txBox="1">
              <a:spLocks/>
            </p:cNvSpPr>
            <p:nvPr/>
          </p:nvSpPr>
          <p:spPr>
            <a:xfrm>
              <a:off x="4181367" y="695820"/>
              <a:ext cx="741319" cy="230119"/>
            </a:xfrm>
            <a:prstGeom prst="rect">
              <a:avLst/>
            </a:prstGeom>
            <a:solidFill>
              <a:schemeClr val="accent3"/>
            </a:solidFill>
            <a:ln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6000" tIns="48000" rIns="48000" bIns="48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sz="1067" dirty="0"/>
                <a:t>ВОДИТЕЛЬ</a:t>
              </a:r>
            </a:p>
          </p:txBody>
        </p:sp>
        <p:sp>
          <p:nvSpPr>
            <p:cNvPr id="216" name="Rectangle 209"/>
            <p:cNvSpPr/>
            <p:nvPr/>
          </p:nvSpPr>
          <p:spPr>
            <a:xfrm>
              <a:off x="1934411" y="1069670"/>
              <a:ext cx="800190" cy="858154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333" dirty="0">
                  <a:solidFill>
                    <a:schemeClr val="tx1"/>
                  </a:solidFill>
                </a:rPr>
                <a:t>Движение по дороге</a:t>
              </a:r>
              <a:endParaRPr lang="ru-RU" sz="1333" dirty="0">
                <a:solidFill>
                  <a:srgbClr val="0070C0"/>
                </a:solidFill>
              </a:endParaRPr>
            </a:p>
          </p:txBody>
        </p:sp>
        <p:sp>
          <p:nvSpPr>
            <p:cNvPr id="217" name="Rectangle 41"/>
            <p:cNvSpPr txBox="1">
              <a:spLocks/>
            </p:cNvSpPr>
            <p:nvPr/>
          </p:nvSpPr>
          <p:spPr>
            <a:xfrm>
              <a:off x="2132366" y="702984"/>
              <a:ext cx="625225" cy="261739"/>
            </a:xfrm>
            <a:prstGeom prst="rect">
              <a:avLst/>
            </a:prstGeom>
            <a:solidFill>
              <a:schemeClr val="accent3"/>
            </a:solidFill>
            <a:ln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6000" tIns="48000" rIns="48000" bIns="48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sz="1067" dirty="0"/>
                <a:t>ВОДИТЕЛЬ</a:t>
              </a:r>
            </a:p>
          </p:txBody>
        </p:sp>
        <p:sp>
          <p:nvSpPr>
            <p:cNvPr id="225" name="Right Arrow 170"/>
            <p:cNvSpPr>
              <a:spLocks/>
            </p:cNvSpPr>
            <p:nvPr/>
          </p:nvSpPr>
          <p:spPr>
            <a:xfrm>
              <a:off x="3899719" y="1295655"/>
              <a:ext cx="247297" cy="197703"/>
            </a:xfrm>
            <a:prstGeom prst="rightArrow">
              <a:avLst/>
            </a:prstGeom>
            <a:solidFill>
              <a:srgbClr val="92D050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chemeClr val="tx1"/>
                </a:solidFill>
              </a:endParaRPr>
            </a:p>
          </p:txBody>
        </p:sp>
        <p:sp>
          <p:nvSpPr>
            <p:cNvPr id="226" name="Right Arrow 170"/>
            <p:cNvSpPr>
              <a:spLocks/>
            </p:cNvSpPr>
            <p:nvPr/>
          </p:nvSpPr>
          <p:spPr>
            <a:xfrm>
              <a:off x="5084037" y="1299310"/>
              <a:ext cx="224880" cy="205193"/>
            </a:xfrm>
            <a:prstGeom prst="rightArrow">
              <a:avLst/>
            </a:prstGeom>
            <a:solidFill>
              <a:srgbClr val="92D050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chemeClr val="tx1"/>
                </a:solidFill>
              </a:endParaRPr>
            </a:p>
          </p:txBody>
        </p:sp>
      </p:grpSp>
      <p:sp>
        <p:nvSpPr>
          <p:cNvPr id="44" name="16-конечная звезда 161"/>
          <p:cNvSpPr/>
          <p:nvPr/>
        </p:nvSpPr>
        <p:spPr>
          <a:xfrm>
            <a:off x="3828560" y="1197791"/>
            <a:ext cx="644459" cy="59599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24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477672" y="3529684"/>
            <a:ext cx="11232107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3632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745835000"/>
              </p:ext>
            </p:extLst>
          </p:nvPr>
        </p:nvGraphicFramePr>
        <p:xfrm>
          <a:off x="133549" y="0"/>
          <a:ext cx="10486080" cy="763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0" name="Rectangle 63"/>
          <p:cNvSpPr txBox="1"/>
          <p:nvPr/>
        </p:nvSpPr>
        <p:spPr>
          <a:xfrm>
            <a:off x="842128" y="3529684"/>
            <a:ext cx="10091904" cy="2524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endParaRPr lang="ru-RU" sz="1333" b="1" dirty="0">
              <a:solidFill>
                <a:srgbClr val="FF0000"/>
              </a:solidFill>
            </a:endParaRPr>
          </a:p>
          <a:p>
            <a:pPr algn="ctr"/>
            <a:r>
              <a:rPr lang="ru-RU" sz="2400" b="1" u="sng" dirty="0">
                <a:solidFill>
                  <a:srgbClr val="679E2A"/>
                </a:solidFill>
              </a:rPr>
              <a:t>Решение:</a:t>
            </a:r>
          </a:p>
          <a:p>
            <a:endParaRPr lang="ru-RU" sz="2400" b="1" dirty="0"/>
          </a:p>
          <a:p>
            <a:pPr marL="457200" indent="-457200">
              <a:lnSpc>
                <a:spcPct val="107000"/>
              </a:lnSpc>
              <a:buAutoNum type="arabicPeriod"/>
            </a:pPr>
            <a:r>
              <a:rPr lang="ru-RU" sz="2400" dirty="0" smtClean="0">
                <a:solidFill>
                  <a:srgbClr val="4B5C65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Установить </a:t>
            </a:r>
            <a:r>
              <a:rPr lang="ru-RU" sz="2400" dirty="0" err="1" smtClean="0">
                <a:solidFill>
                  <a:srgbClr val="465676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гобо</a:t>
            </a:r>
            <a:r>
              <a:rPr lang="ru-RU" sz="2400" dirty="0" smtClean="0">
                <a:solidFill>
                  <a:srgbClr val="465676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-проекторы, </a:t>
            </a:r>
            <a:r>
              <a:rPr lang="ru-RU" sz="2400" dirty="0">
                <a:solidFill>
                  <a:srgbClr val="465676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проецирующие на дорожное полотно  изображение «зебры» с помощью света, повышающие заметность пешеходного перехода (на </a:t>
            </a:r>
            <a:r>
              <a:rPr lang="ru-RU" sz="2400" dirty="0" smtClean="0">
                <a:solidFill>
                  <a:srgbClr val="465676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3-х пешеходных переходах). </a:t>
            </a:r>
          </a:p>
          <a:p>
            <a:pPr>
              <a:lnSpc>
                <a:spcPct val="107000"/>
              </a:lnSpc>
            </a:pPr>
            <a:r>
              <a:rPr lang="ru-RU" sz="2400" b="1" dirty="0" smtClean="0">
                <a:solidFill>
                  <a:srgbClr val="FF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     </a:t>
            </a:r>
            <a:endParaRPr lang="ru-RU" sz="2400" b="1" dirty="0">
              <a:solidFill>
                <a:srgbClr val="FF000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grpSp>
        <p:nvGrpSpPr>
          <p:cNvPr id="231" name="Группа 230"/>
          <p:cNvGrpSpPr/>
          <p:nvPr/>
        </p:nvGrpSpPr>
        <p:grpSpPr>
          <a:xfrm>
            <a:off x="81341" y="1205193"/>
            <a:ext cx="9211939" cy="1648715"/>
            <a:chOff x="416121" y="695820"/>
            <a:chExt cx="5773258" cy="1236536"/>
          </a:xfrm>
        </p:grpSpPr>
        <p:sp>
          <p:nvSpPr>
            <p:cNvPr id="157" name="Rectangle 63"/>
            <p:cNvSpPr txBox="1"/>
            <p:nvPr/>
          </p:nvSpPr>
          <p:spPr>
            <a:xfrm>
              <a:off x="416121" y="1096592"/>
              <a:ext cx="1038380" cy="1076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marL="0" lvl="0" indent="0" defTabSz="895350" eaLnBrk="1" hangingPunct="1">
                <a:buClr>
                  <a:schemeClr val="tx2"/>
                </a:buClr>
                <a:defRPr>
                  <a:latin typeface="+mn-lt"/>
                </a:defRPr>
              </a:lvl1pPr>
              <a:lvl2pPr marL="193675" lvl="1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latin typeface="+mn-lt"/>
                </a:defRPr>
              </a:lvl2pPr>
              <a:lvl3pPr marL="457200" lvl="2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latin typeface="+mn-lt"/>
                </a:defRPr>
              </a:lvl3pPr>
              <a:lvl4pPr marL="614363" lvl="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latin typeface="+mn-lt"/>
                </a:defRPr>
              </a:lvl4pPr>
              <a:lvl5pPr marL="749808" lvl="4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9pPr>
            </a:lstStyle>
            <a:p>
              <a:endParaRPr lang="ru-RU" sz="933" i="1" dirty="0"/>
            </a:p>
          </p:txBody>
        </p:sp>
        <p:sp>
          <p:nvSpPr>
            <p:cNvPr id="169" name="Rectangle 209"/>
            <p:cNvSpPr/>
            <p:nvPr/>
          </p:nvSpPr>
          <p:spPr>
            <a:xfrm>
              <a:off x="3011038" y="1068743"/>
              <a:ext cx="870040" cy="863613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33" dirty="0">
                <a:solidFill>
                  <a:schemeClr val="tx1"/>
                </a:solidFill>
              </a:endParaRPr>
            </a:p>
            <a:p>
              <a:pPr algn="ctr"/>
              <a:r>
                <a:rPr lang="ru-RU" sz="1333" dirty="0">
                  <a:solidFill>
                    <a:schemeClr val="tx1"/>
                  </a:solidFill>
                </a:rPr>
                <a:t>Подъезжает к пешеходному переходу</a:t>
              </a:r>
              <a:endParaRPr lang="ru-RU" sz="1333" dirty="0">
                <a:solidFill>
                  <a:srgbClr val="0070C0"/>
                </a:solidFill>
              </a:endParaRPr>
            </a:p>
            <a:p>
              <a:pPr algn="ctr"/>
              <a:endParaRPr lang="ru-RU" sz="1333" dirty="0">
                <a:solidFill>
                  <a:schemeClr val="tx1"/>
                </a:solidFill>
              </a:endParaRPr>
            </a:p>
          </p:txBody>
        </p:sp>
        <p:sp>
          <p:nvSpPr>
            <p:cNvPr id="170" name="Rectangle 41"/>
            <p:cNvSpPr txBox="1">
              <a:spLocks/>
            </p:cNvSpPr>
            <p:nvPr/>
          </p:nvSpPr>
          <p:spPr>
            <a:xfrm>
              <a:off x="3098820" y="702983"/>
              <a:ext cx="703904" cy="261739"/>
            </a:xfrm>
            <a:prstGeom prst="rect">
              <a:avLst/>
            </a:prstGeom>
            <a:solidFill>
              <a:schemeClr val="accent3"/>
            </a:solidFill>
            <a:ln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6000" tIns="48000" rIns="48000" bIns="48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sz="1067" dirty="0"/>
                <a:t>ВОДИТЕЛЬ</a:t>
              </a:r>
            </a:p>
          </p:txBody>
        </p:sp>
        <p:sp>
          <p:nvSpPr>
            <p:cNvPr id="176" name="Right Arrow 170"/>
            <p:cNvSpPr>
              <a:spLocks/>
            </p:cNvSpPr>
            <p:nvPr/>
          </p:nvSpPr>
          <p:spPr>
            <a:xfrm>
              <a:off x="2765843" y="1305106"/>
              <a:ext cx="226553" cy="209116"/>
            </a:xfrm>
            <a:prstGeom prst="rightArrow">
              <a:avLst/>
            </a:prstGeom>
            <a:solidFill>
              <a:srgbClr val="92D050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chemeClr val="tx1"/>
                </a:solidFill>
              </a:endParaRPr>
            </a:p>
          </p:txBody>
        </p:sp>
        <p:sp>
          <p:nvSpPr>
            <p:cNvPr id="200" name="Rectangle 209"/>
            <p:cNvSpPr/>
            <p:nvPr/>
          </p:nvSpPr>
          <p:spPr>
            <a:xfrm>
              <a:off x="5349977" y="1052511"/>
              <a:ext cx="839402" cy="875313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333" dirty="0">
                  <a:solidFill>
                    <a:schemeClr val="tx1"/>
                  </a:solidFill>
                </a:rPr>
                <a:t>Движение по дороге к месту назначения</a:t>
              </a:r>
            </a:p>
          </p:txBody>
        </p:sp>
        <p:sp>
          <p:nvSpPr>
            <p:cNvPr id="201" name="Rectangle 41"/>
            <p:cNvSpPr txBox="1">
              <a:spLocks/>
            </p:cNvSpPr>
            <p:nvPr/>
          </p:nvSpPr>
          <p:spPr>
            <a:xfrm>
              <a:off x="5263915" y="697236"/>
              <a:ext cx="741319" cy="230119"/>
            </a:xfrm>
            <a:prstGeom prst="rect">
              <a:avLst/>
            </a:prstGeom>
            <a:solidFill>
              <a:schemeClr val="accent3"/>
            </a:solidFill>
            <a:ln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6000" tIns="48000" rIns="48000" bIns="48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sz="933" dirty="0"/>
            </a:p>
            <a:p>
              <a:r>
                <a:rPr lang="ru-RU" sz="933" dirty="0"/>
                <a:t>ВОДИТЕЛЬ</a:t>
              </a:r>
            </a:p>
            <a:p>
              <a:endParaRPr lang="ru-RU" sz="1067" dirty="0"/>
            </a:p>
          </p:txBody>
        </p:sp>
        <p:sp>
          <p:nvSpPr>
            <p:cNvPr id="202" name="Rectangle 209"/>
            <p:cNvSpPr/>
            <p:nvPr/>
          </p:nvSpPr>
          <p:spPr>
            <a:xfrm>
              <a:off x="4186841" y="1078392"/>
              <a:ext cx="857372" cy="853964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333" dirty="0">
                  <a:solidFill>
                    <a:schemeClr val="tx1"/>
                  </a:solidFill>
                </a:rPr>
                <a:t>Пересекает</a:t>
              </a:r>
              <a:r>
                <a:rPr lang="ru-RU" sz="867" dirty="0">
                  <a:solidFill>
                    <a:schemeClr val="tx1"/>
                  </a:solidFill>
                </a:rPr>
                <a:t> </a:t>
              </a:r>
              <a:r>
                <a:rPr lang="ru-RU" sz="1333" dirty="0">
                  <a:solidFill>
                    <a:schemeClr val="tx1"/>
                  </a:solidFill>
                </a:rPr>
                <a:t>Пешеходный переход</a:t>
              </a:r>
              <a:endParaRPr lang="ru-RU" sz="1333" dirty="0">
                <a:solidFill>
                  <a:srgbClr val="0070C0"/>
                </a:solidFill>
              </a:endParaRPr>
            </a:p>
          </p:txBody>
        </p:sp>
        <p:sp>
          <p:nvSpPr>
            <p:cNvPr id="203" name="Rectangle 41"/>
            <p:cNvSpPr txBox="1">
              <a:spLocks/>
            </p:cNvSpPr>
            <p:nvPr/>
          </p:nvSpPr>
          <p:spPr>
            <a:xfrm>
              <a:off x="4181367" y="695820"/>
              <a:ext cx="741319" cy="230119"/>
            </a:xfrm>
            <a:prstGeom prst="rect">
              <a:avLst/>
            </a:prstGeom>
            <a:solidFill>
              <a:schemeClr val="accent3"/>
            </a:solidFill>
            <a:ln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6000" tIns="48000" rIns="48000" bIns="48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sz="1067" dirty="0"/>
                <a:t>ВОДИТЕЛЬ</a:t>
              </a:r>
            </a:p>
          </p:txBody>
        </p:sp>
        <p:sp>
          <p:nvSpPr>
            <p:cNvPr id="216" name="Rectangle 209"/>
            <p:cNvSpPr/>
            <p:nvPr/>
          </p:nvSpPr>
          <p:spPr>
            <a:xfrm>
              <a:off x="1934411" y="1069670"/>
              <a:ext cx="800190" cy="858154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333" dirty="0">
                  <a:solidFill>
                    <a:schemeClr val="tx1"/>
                  </a:solidFill>
                </a:rPr>
                <a:t>Движение по дороге</a:t>
              </a:r>
              <a:endParaRPr lang="ru-RU" sz="1333" dirty="0">
                <a:solidFill>
                  <a:srgbClr val="0070C0"/>
                </a:solidFill>
              </a:endParaRPr>
            </a:p>
          </p:txBody>
        </p:sp>
        <p:sp>
          <p:nvSpPr>
            <p:cNvPr id="217" name="Rectangle 41"/>
            <p:cNvSpPr txBox="1">
              <a:spLocks/>
            </p:cNvSpPr>
            <p:nvPr/>
          </p:nvSpPr>
          <p:spPr>
            <a:xfrm>
              <a:off x="2132366" y="702984"/>
              <a:ext cx="625225" cy="261739"/>
            </a:xfrm>
            <a:prstGeom prst="rect">
              <a:avLst/>
            </a:prstGeom>
            <a:solidFill>
              <a:schemeClr val="accent3"/>
            </a:solidFill>
            <a:ln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6000" tIns="48000" rIns="48000" bIns="48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sz="1067" dirty="0"/>
                <a:t>ВОДИТЕЛЬ</a:t>
              </a:r>
            </a:p>
          </p:txBody>
        </p:sp>
        <p:sp>
          <p:nvSpPr>
            <p:cNvPr id="225" name="Right Arrow 170"/>
            <p:cNvSpPr>
              <a:spLocks/>
            </p:cNvSpPr>
            <p:nvPr/>
          </p:nvSpPr>
          <p:spPr>
            <a:xfrm>
              <a:off x="3899719" y="1295655"/>
              <a:ext cx="247297" cy="197703"/>
            </a:xfrm>
            <a:prstGeom prst="rightArrow">
              <a:avLst/>
            </a:prstGeom>
            <a:solidFill>
              <a:srgbClr val="92D050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chemeClr val="tx1"/>
                </a:solidFill>
              </a:endParaRPr>
            </a:p>
          </p:txBody>
        </p:sp>
        <p:sp>
          <p:nvSpPr>
            <p:cNvPr id="226" name="Right Arrow 170"/>
            <p:cNvSpPr>
              <a:spLocks/>
            </p:cNvSpPr>
            <p:nvPr/>
          </p:nvSpPr>
          <p:spPr>
            <a:xfrm>
              <a:off x="5084037" y="1299310"/>
              <a:ext cx="224880" cy="205193"/>
            </a:xfrm>
            <a:prstGeom prst="rightArrow">
              <a:avLst/>
            </a:prstGeom>
            <a:solidFill>
              <a:srgbClr val="92D050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chemeClr val="tx1"/>
                </a:solidFill>
              </a:endParaRPr>
            </a:p>
          </p:txBody>
        </p:sp>
      </p:grpSp>
      <p:cxnSp>
        <p:nvCxnSpPr>
          <p:cNvPr id="3" name="Прямая соединительная линия 2"/>
          <p:cNvCxnSpPr/>
          <p:nvPr/>
        </p:nvCxnSpPr>
        <p:spPr>
          <a:xfrm flipV="1">
            <a:off x="327546" y="3234520"/>
            <a:ext cx="11122926" cy="13647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object 46"/>
          <p:cNvGrpSpPr/>
          <p:nvPr/>
        </p:nvGrpSpPr>
        <p:grpSpPr>
          <a:xfrm>
            <a:off x="223972" y="56997"/>
            <a:ext cx="685800" cy="649605"/>
            <a:chOff x="4439411" y="1751076"/>
            <a:chExt cx="685800" cy="649605"/>
          </a:xfrm>
        </p:grpSpPr>
        <p:sp>
          <p:nvSpPr>
            <p:cNvPr id="25" name="object 47"/>
            <p:cNvSpPr/>
            <p:nvPr/>
          </p:nvSpPr>
          <p:spPr>
            <a:xfrm>
              <a:off x="4453127" y="1764792"/>
              <a:ext cx="658495" cy="622300"/>
            </a:xfrm>
            <a:custGeom>
              <a:avLst/>
              <a:gdLst/>
              <a:ahLst/>
              <a:cxnLst/>
              <a:rect l="l" t="t" r="r" b="b"/>
              <a:pathLst>
                <a:path w="658495" h="622300">
                  <a:moveTo>
                    <a:pt x="329184" y="0"/>
                  </a:moveTo>
                  <a:lnTo>
                    <a:pt x="280525" y="3370"/>
                  </a:lnTo>
                  <a:lnTo>
                    <a:pt x="234089" y="13162"/>
                  </a:lnTo>
                  <a:lnTo>
                    <a:pt x="190382" y="28895"/>
                  </a:lnTo>
                  <a:lnTo>
                    <a:pt x="149913" y="50087"/>
                  </a:lnTo>
                  <a:lnTo>
                    <a:pt x="113190" y="76257"/>
                  </a:lnTo>
                  <a:lnTo>
                    <a:pt x="80722" y="106925"/>
                  </a:lnTo>
                  <a:lnTo>
                    <a:pt x="53018" y="141609"/>
                  </a:lnTo>
                  <a:lnTo>
                    <a:pt x="30585" y="179829"/>
                  </a:lnTo>
                  <a:lnTo>
                    <a:pt x="13932" y="221104"/>
                  </a:lnTo>
                  <a:lnTo>
                    <a:pt x="3567" y="264953"/>
                  </a:lnTo>
                  <a:lnTo>
                    <a:pt x="0" y="310896"/>
                  </a:lnTo>
                  <a:lnTo>
                    <a:pt x="3567" y="356838"/>
                  </a:lnTo>
                  <a:lnTo>
                    <a:pt x="13932" y="400687"/>
                  </a:lnTo>
                  <a:lnTo>
                    <a:pt x="30585" y="441962"/>
                  </a:lnTo>
                  <a:lnTo>
                    <a:pt x="53018" y="480182"/>
                  </a:lnTo>
                  <a:lnTo>
                    <a:pt x="80722" y="514866"/>
                  </a:lnTo>
                  <a:lnTo>
                    <a:pt x="113190" y="545534"/>
                  </a:lnTo>
                  <a:lnTo>
                    <a:pt x="149913" y="571704"/>
                  </a:lnTo>
                  <a:lnTo>
                    <a:pt x="190382" y="592896"/>
                  </a:lnTo>
                  <a:lnTo>
                    <a:pt x="234089" y="608629"/>
                  </a:lnTo>
                  <a:lnTo>
                    <a:pt x="280525" y="618421"/>
                  </a:lnTo>
                  <a:lnTo>
                    <a:pt x="329184" y="621792"/>
                  </a:lnTo>
                  <a:lnTo>
                    <a:pt x="377842" y="618421"/>
                  </a:lnTo>
                  <a:lnTo>
                    <a:pt x="424278" y="608629"/>
                  </a:lnTo>
                  <a:lnTo>
                    <a:pt x="467985" y="592896"/>
                  </a:lnTo>
                  <a:lnTo>
                    <a:pt x="508454" y="571704"/>
                  </a:lnTo>
                  <a:lnTo>
                    <a:pt x="545177" y="545534"/>
                  </a:lnTo>
                  <a:lnTo>
                    <a:pt x="577645" y="514866"/>
                  </a:lnTo>
                  <a:lnTo>
                    <a:pt x="605349" y="480182"/>
                  </a:lnTo>
                  <a:lnTo>
                    <a:pt x="627782" y="441962"/>
                  </a:lnTo>
                  <a:lnTo>
                    <a:pt x="644435" y="400687"/>
                  </a:lnTo>
                  <a:lnTo>
                    <a:pt x="654800" y="356838"/>
                  </a:lnTo>
                  <a:lnTo>
                    <a:pt x="658368" y="310896"/>
                  </a:lnTo>
                  <a:lnTo>
                    <a:pt x="654800" y="264953"/>
                  </a:lnTo>
                  <a:lnTo>
                    <a:pt x="644435" y="221104"/>
                  </a:lnTo>
                  <a:lnTo>
                    <a:pt x="627782" y="179829"/>
                  </a:lnTo>
                  <a:lnTo>
                    <a:pt x="605349" y="141609"/>
                  </a:lnTo>
                  <a:lnTo>
                    <a:pt x="577645" y="106925"/>
                  </a:lnTo>
                  <a:lnTo>
                    <a:pt x="545177" y="76257"/>
                  </a:lnTo>
                  <a:lnTo>
                    <a:pt x="508454" y="50087"/>
                  </a:lnTo>
                  <a:lnTo>
                    <a:pt x="467985" y="28895"/>
                  </a:lnTo>
                  <a:lnTo>
                    <a:pt x="424278" y="13162"/>
                  </a:lnTo>
                  <a:lnTo>
                    <a:pt x="377842" y="3370"/>
                  </a:lnTo>
                  <a:lnTo>
                    <a:pt x="329184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48"/>
            <p:cNvSpPr/>
            <p:nvPr/>
          </p:nvSpPr>
          <p:spPr>
            <a:xfrm>
              <a:off x="4453127" y="1764792"/>
              <a:ext cx="658495" cy="622300"/>
            </a:xfrm>
            <a:custGeom>
              <a:avLst/>
              <a:gdLst/>
              <a:ahLst/>
              <a:cxnLst/>
              <a:rect l="l" t="t" r="r" b="b"/>
              <a:pathLst>
                <a:path w="658495" h="622300">
                  <a:moveTo>
                    <a:pt x="0" y="310896"/>
                  </a:moveTo>
                  <a:lnTo>
                    <a:pt x="3567" y="264953"/>
                  </a:lnTo>
                  <a:lnTo>
                    <a:pt x="13932" y="221104"/>
                  </a:lnTo>
                  <a:lnTo>
                    <a:pt x="30585" y="179829"/>
                  </a:lnTo>
                  <a:lnTo>
                    <a:pt x="53018" y="141609"/>
                  </a:lnTo>
                  <a:lnTo>
                    <a:pt x="80722" y="106925"/>
                  </a:lnTo>
                  <a:lnTo>
                    <a:pt x="113190" y="76257"/>
                  </a:lnTo>
                  <a:lnTo>
                    <a:pt x="149913" y="50087"/>
                  </a:lnTo>
                  <a:lnTo>
                    <a:pt x="190382" y="28895"/>
                  </a:lnTo>
                  <a:lnTo>
                    <a:pt x="234089" y="13162"/>
                  </a:lnTo>
                  <a:lnTo>
                    <a:pt x="280525" y="3370"/>
                  </a:lnTo>
                  <a:lnTo>
                    <a:pt x="329184" y="0"/>
                  </a:lnTo>
                  <a:lnTo>
                    <a:pt x="377842" y="3370"/>
                  </a:lnTo>
                  <a:lnTo>
                    <a:pt x="424278" y="13162"/>
                  </a:lnTo>
                  <a:lnTo>
                    <a:pt x="467985" y="28895"/>
                  </a:lnTo>
                  <a:lnTo>
                    <a:pt x="508454" y="50087"/>
                  </a:lnTo>
                  <a:lnTo>
                    <a:pt x="545177" y="76257"/>
                  </a:lnTo>
                  <a:lnTo>
                    <a:pt x="577645" y="106925"/>
                  </a:lnTo>
                  <a:lnTo>
                    <a:pt x="605349" y="141609"/>
                  </a:lnTo>
                  <a:lnTo>
                    <a:pt x="627782" y="179829"/>
                  </a:lnTo>
                  <a:lnTo>
                    <a:pt x="644435" y="221104"/>
                  </a:lnTo>
                  <a:lnTo>
                    <a:pt x="654800" y="264953"/>
                  </a:lnTo>
                  <a:lnTo>
                    <a:pt x="658368" y="310896"/>
                  </a:lnTo>
                  <a:lnTo>
                    <a:pt x="654800" y="356838"/>
                  </a:lnTo>
                  <a:lnTo>
                    <a:pt x="644435" y="400687"/>
                  </a:lnTo>
                  <a:lnTo>
                    <a:pt x="627782" y="441962"/>
                  </a:lnTo>
                  <a:lnTo>
                    <a:pt x="605349" y="480182"/>
                  </a:lnTo>
                  <a:lnTo>
                    <a:pt x="577645" y="514866"/>
                  </a:lnTo>
                  <a:lnTo>
                    <a:pt x="545177" y="545534"/>
                  </a:lnTo>
                  <a:lnTo>
                    <a:pt x="508454" y="571704"/>
                  </a:lnTo>
                  <a:lnTo>
                    <a:pt x="467985" y="592896"/>
                  </a:lnTo>
                  <a:lnTo>
                    <a:pt x="424278" y="608629"/>
                  </a:lnTo>
                  <a:lnTo>
                    <a:pt x="377842" y="618421"/>
                  </a:lnTo>
                  <a:lnTo>
                    <a:pt x="329184" y="621792"/>
                  </a:lnTo>
                  <a:lnTo>
                    <a:pt x="280525" y="618421"/>
                  </a:lnTo>
                  <a:lnTo>
                    <a:pt x="234089" y="608629"/>
                  </a:lnTo>
                  <a:lnTo>
                    <a:pt x="190382" y="592896"/>
                  </a:lnTo>
                  <a:lnTo>
                    <a:pt x="149913" y="571704"/>
                  </a:lnTo>
                  <a:lnTo>
                    <a:pt x="113190" y="545534"/>
                  </a:lnTo>
                  <a:lnTo>
                    <a:pt x="80722" y="514866"/>
                  </a:lnTo>
                  <a:lnTo>
                    <a:pt x="53018" y="480182"/>
                  </a:lnTo>
                  <a:lnTo>
                    <a:pt x="30585" y="441962"/>
                  </a:lnTo>
                  <a:lnTo>
                    <a:pt x="13932" y="400687"/>
                  </a:lnTo>
                  <a:lnTo>
                    <a:pt x="3567" y="356838"/>
                  </a:lnTo>
                  <a:lnTo>
                    <a:pt x="0" y="310896"/>
                  </a:lnTo>
                  <a:close/>
                </a:path>
              </a:pathLst>
            </a:custGeom>
            <a:ln w="27431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cxnSp>
        <p:nvCxnSpPr>
          <p:cNvPr id="112" name="Прямая соединительная линия 111"/>
          <p:cNvCxnSpPr/>
          <p:nvPr/>
        </p:nvCxnSpPr>
        <p:spPr>
          <a:xfrm flipV="1">
            <a:off x="83710" y="585269"/>
            <a:ext cx="10902063" cy="2904"/>
          </a:xfrm>
          <a:prstGeom prst="line">
            <a:avLst/>
          </a:prstGeom>
          <a:ln w="19050">
            <a:solidFill>
              <a:srgbClr val="EF8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Рисунок 26">
            <a:extLst>
              <a:ext uri="{FF2B5EF4-FFF2-40B4-BE49-F238E27FC236}">
                <a16:creationId xmlns="" xmlns:a16="http://schemas.microsoft.com/office/drawing/2014/main" id="{9D148F3D-D7B4-BA8B-DE82-C81BED5F25B4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548" y="56542"/>
            <a:ext cx="669774" cy="650515"/>
          </a:xfrm>
          <a:prstGeom prst="rect">
            <a:avLst/>
          </a:prstGeom>
        </p:spPr>
      </p:pic>
      <p:sp>
        <p:nvSpPr>
          <p:cNvPr id="28" name="16-конечная звезда 161"/>
          <p:cNvSpPr/>
          <p:nvPr/>
        </p:nvSpPr>
        <p:spPr>
          <a:xfrm>
            <a:off x="3828560" y="1197791"/>
            <a:ext cx="644459" cy="59599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92D05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24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537115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741516611"/>
              </p:ext>
            </p:extLst>
          </p:nvPr>
        </p:nvGraphicFramePr>
        <p:xfrm>
          <a:off x="133549" y="0"/>
          <a:ext cx="10486080" cy="763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112" name="Прямая соединительная линия 111"/>
          <p:cNvCxnSpPr/>
          <p:nvPr/>
        </p:nvCxnSpPr>
        <p:spPr>
          <a:xfrm flipV="1">
            <a:off x="83710" y="585269"/>
            <a:ext cx="10902063" cy="2904"/>
          </a:xfrm>
          <a:prstGeom prst="line">
            <a:avLst/>
          </a:prstGeom>
          <a:ln w="19050">
            <a:solidFill>
              <a:srgbClr val="EF8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Rectangle 63"/>
          <p:cNvSpPr txBox="1"/>
          <p:nvPr/>
        </p:nvSpPr>
        <p:spPr>
          <a:xfrm>
            <a:off x="133549" y="763600"/>
            <a:ext cx="11849904" cy="6114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endParaRPr lang="ru-RU" sz="1333" b="1" dirty="0">
              <a:solidFill>
                <a:srgbClr val="FF0000"/>
              </a:solidFill>
            </a:endParaRPr>
          </a:p>
          <a:p>
            <a:pPr algn="ctr"/>
            <a:r>
              <a:rPr lang="ru-RU" sz="2400" b="1" u="sng" dirty="0" smtClean="0">
                <a:solidFill>
                  <a:schemeClr val="accent6"/>
                </a:solidFill>
              </a:rPr>
              <a:t>В 2025 году реализована установка проекторов на 3 пешеходных переходах:</a:t>
            </a:r>
            <a:endParaRPr lang="ru-RU" sz="2400" b="1" u="sng" dirty="0">
              <a:solidFill>
                <a:schemeClr val="accent6"/>
              </a:solidFill>
            </a:endParaRPr>
          </a:p>
          <a:p>
            <a:endParaRPr lang="ru-RU" sz="2400" b="1" dirty="0" smtClean="0"/>
          </a:p>
          <a:p>
            <a:pPr marL="457200" indent="-457200">
              <a:buAutoNum type="arabicPeriod"/>
            </a:pPr>
            <a:r>
              <a:rPr lang="ru-RU" sz="2400" dirty="0" err="1" smtClean="0">
                <a:solidFill>
                  <a:srgbClr val="4B5C65"/>
                </a:solidFill>
              </a:rPr>
              <a:t>ул.Калинина</a:t>
            </a:r>
            <a:r>
              <a:rPr lang="ru-RU" sz="2400" dirty="0">
                <a:solidFill>
                  <a:srgbClr val="4B5C65"/>
                </a:solidFill>
              </a:rPr>
              <a:t>, 61 </a:t>
            </a:r>
            <a:endParaRPr lang="ru-RU" sz="2400" dirty="0" smtClean="0">
              <a:solidFill>
                <a:srgbClr val="4B5C65"/>
              </a:solidFill>
            </a:endParaRPr>
          </a:p>
          <a:p>
            <a:r>
              <a:rPr lang="ru-RU" sz="2400" dirty="0" smtClean="0">
                <a:solidFill>
                  <a:srgbClr val="4B5C65"/>
                </a:solidFill>
              </a:rPr>
              <a:t>1 </a:t>
            </a:r>
            <a:r>
              <a:rPr lang="ru-RU" sz="2400" dirty="0">
                <a:solidFill>
                  <a:srgbClr val="4B5C65"/>
                </a:solidFill>
              </a:rPr>
              <a:t>проектор </a:t>
            </a:r>
            <a:r>
              <a:rPr lang="ru-RU" sz="2400" dirty="0">
                <a:solidFill>
                  <a:srgbClr val="4B5C65"/>
                </a:solidFill>
              </a:rPr>
              <a:t>для </a:t>
            </a:r>
            <a:r>
              <a:rPr lang="ru-RU" sz="2400" dirty="0">
                <a:solidFill>
                  <a:srgbClr val="4B5C65"/>
                </a:solidFill>
              </a:rPr>
              <a:t>проекции пешеходного перехода на две полосы </a:t>
            </a:r>
            <a:r>
              <a:rPr lang="ru-RU" sz="2400" dirty="0" smtClean="0">
                <a:solidFill>
                  <a:srgbClr val="4B5C65"/>
                </a:solidFill>
              </a:rPr>
              <a:t>дороги</a:t>
            </a:r>
            <a:endParaRPr lang="ru-RU" sz="2400" dirty="0">
              <a:solidFill>
                <a:srgbClr val="4B5C65"/>
              </a:solidFill>
            </a:endParaRPr>
          </a:p>
          <a:p>
            <a:r>
              <a:rPr lang="ru-RU" sz="2400" dirty="0">
                <a:solidFill>
                  <a:srgbClr val="4B5C65"/>
                </a:solidFill>
              </a:rPr>
              <a:t>Стоимость </a:t>
            </a:r>
            <a:r>
              <a:rPr lang="ru-RU" sz="2400" dirty="0">
                <a:solidFill>
                  <a:srgbClr val="FF0000"/>
                </a:solidFill>
              </a:rPr>
              <a:t>257,6</a:t>
            </a:r>
            <a:r>
              <a:rPr lang="ru-RU" sz="2400" dirty="0">
                <a:solidFill>
                  <a:srgbClr val="4B5C65"/>
                </a:solidFill>
              </a:rPr>
              <a:t> </a:t>
            </a:r>
            <a:r>
              <a:rPr lang="ru-RU" sz="2400" dirty="0" err="1" smtClean="0">
                <a:solidFill>
                  <a:srgbClr val="4B5C65"/>
                </a:solidFill>
              </a:rPr>
              <a:t>тыс.рублей</a:t>
            </a:r>
            <a:endParaRPr lang="ru-RU" sz="2400" dirty="0">
              <a:solidFill>
                <a:srgbClr val="4B5C65"/>
              </a:solidFill>
            </a:endParaRPr>
          </a:p>
          <a:p>
            <a:endParaRPr lang="ru-RU" sz="2400" dirty="0">
              <a:solidFill>
                <a:srgbClr val="4B5C65"/>
              </a:solidFill>
            </a:endParaRPr>
          </a:p>
          <a:p>
            <a:r>
              <a:rPr lang="ru-RU" sz="2400" dirty="0">
                <a:solidFill>
                  <a:srgbClr val="4B5C65"/>
                </a:solidFill>
              </a:rPr>
              <a:t>2. </a:t>
            </a:r>
            <a:r>
              <a:rPr lang="ru-RU" sz="2400" dirty="0" err="1">
                <a:solidFill>
                  <a:srgbClr val="4B5C65"/>
                </a:solidFill>
              </a:rPr>
              <a:t>ул.Калинина</a:t>
            </a:r>
            <a:r>
              <a:rPr lang="ru-RU" sz="2400" dirty="0">
                <a:solidFill>
                  <a:srgbClr val="4B5C65"/>
                </a:solidFill>
              </a:rPr>
              <a:t>, </a:t>
            </a:r>
            <a:r>
              <a:rPr lang="ru-RU" sz="2400" dirty="0">
                <a:solidFill>
                  <a:srgbClr val="4B5C65"/>
                </a:solidFill>
              </a:rPr>
              <a:t>71 </a:t>
            </a:r>
            <a:endParaRPr lang="ru-RU" sz="2400" dirty="0" smtClean="0">
              <a:solidFill>
                <a:srgbClr val="4B5C65"/>
              </a:solidFill>
            </a:endParaRPr>
          </a:p>
          <a:p>
            <a:r>
              <a:rPr lang="ru-RU" sz="2400" dirty="0" smtClean="0">
                <a:solidFill>
                  <a:srgbClr val="4B5C65"/>
                </a:solidFill>
              </a:rPr>
              <a:t>1 </a:t>
            </a:r>
            <a:r>
              <a:rPr lang="ru-RU" sz="2400" dirty="0">
                <a:solidFill>
                  <a:srgbClr val="4B5C65"/>
                </a:solidFill>
              </a:rPr>
              <a:t>проектор </a:t>
            </a:r>
            <a:r>
              <a:rPr lang="ru-RU" sz="2400" dirty="0">
                <a:solidFill>
                  <a:srgbClr val="4B5C65"/>
                </a:solidFill>
              </a:rPr>
              <a:t>для </a:t>
            </a:r>
            <a:r>
              <a:rPr lang="ru-RU" sz="2400" dirty="0">
                <a:solidFill>
                  <a:srgbClr val="4B5C65"/>
                </a:solidFill>
              </a:rPr>
              <a:t>проекции пешеходного перехода на две полосы </a:t>
            </a:r>
            <a:r>
              <a:rPr lang="ru-RU" sz="2400" dirty="0" smtClean="0">
                <a:solidFill>
                  <a:srgbClr val="4B5C65"/>
                </a:solidFill>
              </a:rPr>
              <a:t>дороги</a:t>
            </a:r>
            <a:endParaRPr lang="ru-RU" sz="2400" dirty="0">
              <a:solidFill>
                <a:srgbClr val="4B5C65"/>
              </a:solidFill>
            </a:endParaRPr>
          </a:p>
          <a:p>
            <a:r>
              <a:rPr lang="ru-RU" sz="2400" dirty="0">
                <a:solidFill>
                  <a:srgbClr val="4B5C65"/>
                </a:solidFill>
              </a:rPr>
              <a:t>Стоимость </a:t>
            </a:r>
            <a:r>
              <a:rPr lang="ru-RU" sz="2400" dirty="0">
                <a:solidFill>
                  <a:srgbClr val="FF0000"/>
                </a:solidFill>
              </a:rPr>
              <a:t>257,6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 smtClean="0">
                <a:solidFill>
                  <a:srgbClr val="4B5C65"/>
                </a:solidFill>
              </a:rPr>
              <a:t>тыс.рублей</a:t>
            </a:r>
            <a:endParaRPr lang="ru-RU" sz="2400" dirty="0" smtClean="0">
              <a:solidFill>
                <a:srgbClr val="4B5C65"/>
              </a:solidFill>
            </a:endParaRPr>
          </a:p>
          <a:p>
            <a:endParaRPr lang="ru-RU" sz="2400" dirty="0" smtClean="0">
              <a:solidFill>
                <a:srgbClr val="4B5C65"/>
              </a:solidFill>
            </a:endParaRPr>
          </a:p>
          <a:p>
            <a:r>
              <a:rPr lang="ru-RU" sz="2400" dirty="0" smtClean="0">
                <a:solidFill>
                  <a:srgbClr val="4B5C65"/>
                </a:solidFill>
              </a:rPr>
              <a:t>3</a:t>
            </a:r>
            <a:r>
              <a:rPr lang="ru-RU" sz="2400" dirty="0">
                <a:solidFill>
                  <a:srgbClr val="4B5C65"/>
                </a:solidFill>
              </a:rPr>
              <a:t>. </a:t>
            </a:r>
            <a:r>
              <a:rPr lang="ru-RU" sz="2400" dirty="0" err="1">
                <a:solidFill>
                  <a:srgbClr val="4B5C65"/>
                </a:solidFill>
              </a:rPr>
              <a:t>пр.Коммунистический</a:t>
            </a:r>
            <a:r>
              <a:rPr lang="ru-RU" sz="2400" dirty="0">
                <a:solidFill>
                  <a:srgbClr val="4B5C65"/>
                </a:solidFill>
              </a:rPr>
              <a:t>, 41 </a:t>
            </a:r>
            <a:endParaRPr lang="ru-RU" sz="2400" dirty="0" smtClean="0">
              <a:solidFill>
                <a:srgbClr val="4B5C65"/>
              </a:solidFill>
            </a:endParaRPr>
          </a:p>
          <a:p>
            <a:r>
              <a:rPr lang="ru-RU" sz="2400" dirty="0" smtClean="0">
                <a:solidFill>
                  <a:srgbClr val="4B5C65"/>
                </a:solidFill>
              </a:rPr>
              <a:t>2 </a:t>
            </a:r>
            <a:r>
              <a:rPr lang="ru-RU" sz="2400" dirty="0">
                <a:solidFill>
                  <a:srgbClr val="4B5C65"/>
                </a:solidFill>
              </a:rPr>
              <a:t>проектора </a:t>
            </a:r>
            <a:r>
              <a:rPr lang="ru-RU" sz="2400" dirty="0">
                <a:solidFill>
                  <a:srgbClr val="4B5C65"/>
                </a:solidFill>
              </a:rPr>
              <a:t>для проекции пешеходного перехода на две полосы </a:t>
            </a:r>
            <a:r>
              <a:rPr lang="ru-RU" sz="2400" dirty="0">
                <a:solidFill>
                  <a:srgbClr val="4B5C65"/>
                </a:solidFill>
              </a:rPr>
              <a:t>дороги, 4 </a:t>
            </a:r>
            <a:r>
              <a:rPr lang="ru-RU" sz="2400" dirty="0">
                <a:solidFill>
                  <a:srgbClr val="4B5C65"/>
                </a:solidFill>
              </a:rPr>
              <a:t>проектора для проекции предупреждающих знаков перед пешеходным переходом на </a:t>
            </a:r>
            <a:r>
              <a:rPr lang="ru-RU" sz="2400" dirty="0" smtClean="0">
                <a:solidFill>
                  <a:srgbClr val="4B5C65"/>
                </a:solidFill>
              </a:rPr>
              <a:t>дороге</a:t>
            </a:r>
            <a:endParaRPr lang="ru-RU" sz="2400" dirty="0">
              <a:solidFill>
                <a:srgbClr val="4B5C65"/>
              </a:solidFill>
            </a:endParaRPr>
          </a:p>
          <a:p>
            <a:r>
              <a:rPr lang="ru-RU" sz="2400" dirty="0">
                <a:solidFill>
                  <a:srgbClr val="4B5C65"/>
                </a:solidFill>
              </a:rPr>
              <a:t>Стоимость </a:t>
            </a:r>
            <a:r>
              <a:rPr lang="ru-RU" sz="2400" dirty="0">
                <a:solidFill>
                  <a:srgbClr val="FF0000"/>
                </a:solidFill>
              </a:rPr>
              <a:t>451,0 </a:t>
            </a:r>
            <a:r>
              <a:rPr lang="ru-RU" sz="2400" dirty="0" err="1">
                <a:solidFill>
                  <a:srgbClr val="4B5C65"/>
                </a:solidFill>
              </a:rPr>
              <a:t>тыс.рублей</a:t>
            </a:r>
            <a:endParaRPr lang="ru-RU" sz="2400" dirty="0">
              <a:solidFill>
                <a:srgbClr val="4B5C65"/>
              </a:solidFill>
            </a:endParaRPr>
          </a:p>
          <a:p>
            <a:endParaRPr lang="ru-RU" sz="2400" dirty="0">
              <a:solidFill>
                <a:srgbClr val="4B5C65"/>
              </a:solidFill>
            </a:endParaRPr>
          </a:p>
          <a:p>
            <a:r>
              <a:rPr lang="ru-RU" sz="2400" dirty="0">
                <a:solidFill>
                  <a:srgbClr val="4B5C65"/>
                </a:solidFill>
              </a:rPr>
              <a:t>Общая стоимость реализации проекта - </a:t>
            </a:r>
            <a:r>
              <a:rPr lang="ru-RU" sz="2400" dirty="0">
                <a:solidFill>
                  <a:srgbClr val="FF0000"/>
                </a:solidFill>
              </a:rPr>
              <a:t>966,2 </a:t>
            </a:r>
            <a:r>
              <a:rPr lang="ru-RU" sz="2400" dirty="0" err="1">
                <a:solidFill>
                  <a:srgbClr val="4B5C65"/>
                </a:solidFill>
              </a:rPr>
              <a:t>тыс.руб</a:t>
            </a:r>
            <a:r>
              <a:rPr lang="ru-RU" sz="2400" dirty="0" smtClean="0">
                <a:solidFill>
                  <a:srgbClr val="4B5C65"/>
                </a:solidFill>
              </a:rPr>
              <a:t>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70219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347993" y="273088"/>
            <a:ext cx="10486079" cy="743535"/>
            <a:chOff x="0" y="10032"/>
            <a:chExt cx="10486079" cy="743535"/>
          </a:xfrm>
        </p:grpSpPr>
        <p:sp>
          <p:nvSpPr>
            <p:cNvPr id="3" name="Скругленный прямоугольник 2"/>
            <p:cNvSpPr/>
            <p:nvPr/>
          </p:nvSpPr>
          <p:spPr>
            <a:xfrm>
              <a:off x="0" y="10032"/>
              <a:ext cx="10486079" cy="743535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Скругленный прямоугольник 4"/>
            <p:cNvSpPr txBox="1"/>
            <p:nvPr/>
          </p:nvSpPr>
          <p:spPr>
            <a:xfrm>
              <a:off x="36296" y="46328"/>
              <a:ext cx="10413487" cy="67094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8110" tIns="118110" rIns="118110" bIns="118110" numCol="1" spcCol="1270" anchor="ctr" anchorCtr="0">
              <a:noAutofit/>
            </a:bodyPr>
            <a:lstStyle/>
            <a:p>
              <a:pPr lvl="0" algn="l" defTabSz="13779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100" b="1" dirty="0" smtClean="0"/>
                <a:t>           План мероприятий:</a:t>
              </a:r>
              <a:endParaRPr lang="ru-RU" sz="3100" kern="1200" dirty="0"/>
            </a:p>
          </p:txBody>
        </p:sp>
      </p:grp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1550030"/>
              </p:ext>
            </p:extLst>
          </p:nvPr>
        </p:nvGraphicFramePr>
        <p:xfrm>
          <a:off x="347993" y="1638300"/>
          <a:ext cx="11434704" cy="48495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4573">
                  <a:extLst>
                    <a:ext uri="{9D8B030D-6E8A-4147-A177-3AD203B41FA5}">
                      <a16:colId xmlns="" xmlns:a16="http://schemas.microsoft.com/office/drawing/2014/main" val="3747547610"/>
                    </a:ext>
                  </a:extLst>
                </a:gridCol>
                <a:gridCol w="1883150">
                  <a:extLst>
                    <a:ext uri="{9D8B030D-6E8A-4147-A177-3AD203B41FA5}">
                      <a16:colId xmlns="" xmlns:a16="http://schemas.microsoft.com/office/drawing/2014/main" val="3131631052"/>
                    </a:ext>
                  </a:extLst>
                </a:gridCol>
                <a:gridCol w="2353938">
                  <a:extLst>
                    <a:ext uri="{9D8B030D-6E8A-4147-A177-3AD203B41FA5}">
                      <a16:colId xmlns="" xmlns:a16="http://schemas.microsoft.com/office/drawing/2014/main" val="191802229"/>
                    </a:ext>
                  </a:extLst>
                </a:gridCol>
                <a:gridCol w="2707028">
                  <a:extLst>
                    <a:ext uri="{9D8B030D-6E8A-4147-A177-3AD203B41FA5}">
                      <a16:colId xmlns="" xmlns:a16="http://schemas.microsoft.com/office/drawing/2014/main" val="3918165456"/>
                    </a:ext>
                  </a:extLst>
                </a:gridCol>
                <a:gridCol w="1493845">
                  <a:extLst>
                    <a:ext uri="{9D8B030D-6E8A-4147-A177-3AD203B41FA5}">
                      <a16:colId xmlns="" xmlns:a16="http://schemas.microsoft.com/office/drawing/2014/main" val="599917758"/>
                    </a:ext>
                  </a:extLst>
                </a:gridCol>
                <a:gridCol w="1204129">
                  <a:extLst>
                    <a:ext uri="{9D8B030D-6E8A-4147-A177-3AD203B41FA5}">
                      <a16:colId xmlns="" xmlns:a16="http://schemas.microsoft.com/office/drawing/2014/main" val="2283926838"/>
                    </a:ext>
                  </a:extLst>
                </a:gridCol>
                <a:gridCol w="1358041">
                  <a:extLst>
                    <a:ext uri="{9D8B030D-6E8A-4147-A177-3AD203B41FA5}">
                      <a16:colId xmlns="" xmlns:a16="http://schemas.microsoft.com/office/drawing/2014/main" val="328692055"/>
                    </a:ext>
                  </a:extLst>
                </a:gridCol>
              </a:tblGrid>
              <a:tr h="531638">
                <a:tc gridSpan="7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План мероприятий к проекту «Повышение безопасности дорожного движения на пешеходных переходах в темное время суток»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44" marR="6244" marT="6244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44" marR="6244" marT="6244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469713044"/>
                  </a:ext>
                </a:extLst>
              </a:tr>
              <a:tr h="79097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№№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44" marR="6244" marT="62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Проблемы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44" marR="6244" marT="62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Коренная проблема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44" marR="6244" marT="62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Мероприятия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44" marR="6244" marT="62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Исполнители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44" marR="6244" marT="62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Сроки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44" marR="6244" marT="62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Эффект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44" marR="6244" marT="6244" marB="0" anchor="ctr"/>
                </a:tc>
                <a:extLst>
                  <a:ext uri="{0D108BD9-81ED-4DB2-BD59-A6C34878D82A}">
                    <a16:rowId xmlns="" xmlns:a16="http://schemas.microsoft.com/office/drawing/2014/main" val="4180043686"/>
                  </a:ext>
                </a:extLst>
              </a:tr>
              <a:tr h="233402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44" marR="6244" marT="6244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</a:rPr>
                        <a:t>В темное время суток или при неблагоприятных погодных условиях (снег, дождь, грязь) рассеивается внимание участников дорожного движения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44" marR="6244" marT="624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</a:rPr>
                        <a:t>1. Освещение расположено вдали от пешеходных переходов.</a:t>
                      </a:r>
                      <a:br>
                        <a:rPr lang="ru-RU" sz="1200" u="none" strike="noStrike" dirty="0">
                          <a:effectLst/>
                        </a:rPr>
                      </a:br>
                      <a:r>
                        <a:rPr lang="ru-RU" sz="1200" u="none" strike="noStrike" dirty="0">
                          <a:effectLst/>
                        </a:rPr>
                        <a:t>2. Снег покрывает разметку.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44" marR="6244" marT="624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</a:rPr>
                        <a:t>1. Подготовить техническое задание на закупку </a:t>
                      </a:r>
                      <a:r>
                        <a:rPr lang="ru-RU" sz="1200" u="none" strike="noStrike" dirty="0" err="1">
                          <a:effectLst/>
                        </a:rPr>
                        <a:t>гобо</a:t>
                      </a:r>
                      <a:r>
                        <a:rPr lang="ru-RU" sz="1200" u="none" strike="noStrike" dirty="0">
                          <a:effectLst/>
                        </a:rPr>
                        <a:t>- проекторов.</a:t>
                      </a:r>
                      <a:br>
                        <a:rPr lang="ru-RU" sz="1200" u="none" strike="noStrike" dirty="0">
                          <a:effectLst/>
                        </a:rPr>
                      </a:br>
                      <a:r>
                        <a:rPr lang="ru-RU" sz="1200" u="none" strike="noStrike" dirty="0">
                          <a:effectLst/>
                        </a:rPr>
                        <a:t>2. Провести закупку.</a:t>
                      </a:r>
                      <a:br>
                        <a:rPr lang="ru-RU" sz="1200" u="none" strike="noStrike" dirty="0">
                          <a:effectLst/>
                        </a:rPr>
                      </a:br>
                      <a:r>
                        <a:rPr lang="ru-RU" sz="1200" u="none" strike="noStrike" dirty="0">
                          <a:effectLst/>
                        </a:rPr>
                        <a:t>3.Произвести установку проекторов.</a:t>
                      </a:r>
                      <a:br>
                        <a:rPr lang="ru-RU" sz="1200" u="none" strike="noStrike" dirty="0">
                          <a:effectLst/>
                        </a:rPr>
                      </a:br>
                      <a:r>
                        <a:rPr lang="ru-RU" sz="1200" u="none" strike="noStrike" dirty="0">
                          <a:effectLst/>
                        </a:rPr>
                        <a:t>4. Провести пуско-наладочные работы.</a:t>
                      </a:r>
                      <a:br>
                        <a:rPr lang="ru-RU" sz="1200" u="none" strike="noStrike" dirty="0">
                          <a:effectLst/>
                        </a:rPr>
                      </a:br>
                      <a:r>
                        <a:rPr lang="ru-RU" sz="1200" u="none" strike="noStrike" dirty="0">
                          <a:effectLst/>
                        </a:rPr>
                        <a:t>5. Ввести в эксплуатацию.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44" marR="6244" marT="624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u="none" strike="noStrike" dirty="0">
                          <a:effectLst/>
                        </a:rPr>
                        <a:t>Начальник УЖКХ </a:t>
                      </a:r>
                      <a:r>
                        <a:rPr lang="ru-RU" sz="1200" u="none" strike="noStrike" dirty="0" err="1">
                          <a:effectLst/>
                        </a:rPr>
                        <a:t>ТиС</a:t>
                      </a:r>
                      <a:r>
                        <a:rPr lang="ru-RU" sz="1200" u="none" strike="noStrike" dirty="0">
                          <a:effectLst/>
                        </a:rPr>
                        <a:t> </a:t>
                      </a:r>
                      <a:r>
                        <a:rPr lang="ru-RU" sz="1200" u="none" strike="noStrike" dirty="0" err="1">
                          <a:effectLst/>
                        </a:rPr>
                        <a:t>Криницин</a:t>
                      </a:r>
                      <a:r>
                        <a:rPr lang="ru-RU" sz="1200" u="none" strike="noStrike" dirty="0">
                          <a:effectLst/>
                        </a:rPr>
                        <a:t> Д.Е.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44" marR="6244" marT="624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u="none" strike="noStrike" dirty="0">
                          <a:effectLst/>
                        </a:rPr>
                        <a:t>01.07.2025 –</a:t>
                      </a:r>
                      <a:br>
                        <a:rPr lang="ru-RU" sz="1200" u="none" strike="noStrike" dirty="0">
                          <a:effectLst/>
                        </a:rPr>
                      </a:br>
                      <a:r>
                        <a:rPr lang="ru-RU" sz="1200" u="none" strike="noStrike" dirty="0">
                          <a:effectLst/>
                        </a:rPr>
                        <a:t>06.10.2025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44" marR="6244" marT="6244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</a:rPr>
                        <a:t>1.Повышение видимости зоны пешеходного перехода, самого пешехода; </a:t>
                      </a:r>
                      <a:br>
                        <a:rPr lang="ru-RU" sz="1200" u="none" strike="noStrike">
                          <a:effectLst/>
                        </a:rPr>
                      </a:br>
                      <a:r>
                        <a:rPr lang="ru-RU" sz="1200" u="none" strike="noStrike">
                          <a:effectLst/>
                        </a:rPr>
                        <a:t>2. Предотвращение возможных  ДТП в зоне действия пешеходных переходов.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44" marR="6244" marT="6244" marB="0"/>
                </a:tc>
                <a:extLst>
                  <a:ext uri="{0D108BD9-81ED-4DB2-BD59-A6C34878D82A}">
                    <a16:rowId xmlns="" xmlns:a16="http://schemas.microsoft.com/office/drawing/2014/main" val="3111879923"/>
                  </a:ext>
                </a:extLst>
              </a:tr>
              <a:tr h="119294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Руководитель проекта: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6244" marR="6244" marT="6244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44" marR="6244" marT="6244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err="1">
                          <a:effectLst/>
                        </a:rPr>
                        <a:t>Бабенышев</a:t>
                      </a:r>
                      <a:r>
                        <a:rPr lang="ru-RU" sz="1200" u="none" strike="noStrike" dirty="0">
                          <a:effectLst/>
                        </a:rPr>
                        <a:t> Владимир Владимирович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44" marR="6244" marT="6244" marB="0" anchor="ctr"/>
                </a:tc>
                <a:tc>
                  <a:txBody>
                    <a:bodyPr/>
                    <a:lstStyle/>
                    <a:p>
                      <a:pPr algn="l" fontAlgn="t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44" marR="6244" marT="6244" marB="0"/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44" marR="6244" marT="624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44" marR="6244" marT="6244" marB="0" anchor="b"/>
                </a:tc>
                <a:extLst>
                  <a:ext uri="{0D108BD9-81ED-4DB2-BD59-A6C34878D82A}">
                    <a16:rowId xmlns="" xmlns:a16="http://schemas.microsoft.com/office/drawing/2014/main" val="1969359187"/>
                  </a:ext>
                </a:extLst>
              </a:tr>
            </a:tbl>
          </a:graphicData>
        </a:graphic>
      </p:graphicFrame>
      <p:grpSp>
        <p:nvGrpSpPr>
          <p:cNvPr id="11" name="object 46"/>
          <p:cNvGrpSpPr/>
          <p:nvPr/>
        </p:nvGrpSpPr>
        <p:grpSpPr>
          <a:xfrm>
            <a:off x="453570" y="309384"/>
            <a:ext cx="685800" cy="649605"/>
            <a:chOff x="4439411" y="1751076"/>
            <a:chExt cx="685800" cy="649605"/>
          </a:xfrm>
        </p:grpSpPr>
        <p:sp>
          <p:nvSpPr>
            <p:cNvPr id="12" name="object 47"/>
            <p:cNvSpPr/>
            <p:nvPr/>
          </p:nvSpPr>
          <p:spPr>
            <a:xfrm>
              <a:off x="4453127" y="1764792"/>
              <a:ext cx="658495" cy="622300"/>
            </a:xfrm>
            <a:custGeom>
              <a:avLst/>
              <a:gdLst/>
              <a:ahLst/>
              <a:cxnLst/>
              <a:rect l="l" t="t" r="r" b="b"/>
              <a:pathLst>
                <a:path w="658495" h="622300">
                  <a:moveTo>
                    <a:pt x="329184" y="0"/>
                  </a:moveTo>
                  <a:lnTo>
                    <a:pt x="280525" y="3370"/>
                  </a:lnTo>
                  <a:lnTo>
                    <a:pt x="234089" y="13162"/>
                  </a:lnTo>
                  <a:lnTo>
                    <a:pt x="190382" y="28895"/>
                  </a:lnTo>
                  <a:lnTo>
                    <a:pt x="149913" y="50087"/>
                  </a:lnTo>
                  <a:lnTo>
                    <a:pt x="113190" y="76257"/>
                  </a:lnTo>
                  <a:lnTo>
                    <a:pt x="80722" y="106925"/>
                  </a:lnTo>
                  <a:lnTo>
                    <a:pt x="53018" y="141609"/>
                  </a:lnTo>
                  <a:lnTo>
                    <a:pt x="30585" y="179829"/>
                  </a:lnTo>
                  <a:lnTo>
                    <a:pt x="13932" y="221104"/>
                  </a:lnTo>
                  <a:lnTo>
                    <a:pt x="3567" y="264953"/>
                  </a:lnTo>
                  <a:lnTo>
                    <a:pt x="0" y="310896"/>
                  </a:lnTo>
                  <a:lnTo>
                    <a:pt x="3567" y="356838"/>
                  </a:lnTo>
                  <a:lnTo>
                    <a:pt x="13932" y="400687"/>
                  </a:lnTo>
                  <a:lnTo>
                    <a:pt x="30585" y="441962"/>
                  </a:lnTo>
                  <a:lnTo>
                    <a:pt x="53018" y="480182"/>
                  </a:lnTo>
                  <a:lnTo>
                    <a:pt x="80722" y="514866"/>
                  </a:lnTo>
                  <a:lnTo>
                    <a:pt x="113190" y="545534"/>
                  </a:lnTo>
                  <a:lnTo>
                    <a:pt x="149913" y="571704"/>
                  </a:lnTo>
                  <a:lnTo>
                    <a:pt x="190382" y="592896"/>
                  </a:lnTo>
                  <a:lnTo>
                    <a:pt x="234089" y="608629"/>
                  </a:lnTo>
                  <a:lnTo>
                    <a:pt x="280525" y="618421"/>
                  </a:lnTo>
                  <a:lnTo>
                    <a:pt x="329184" y="621792"/>
                  </a:lnTo>
                  <a:lnTo>
                    <a:pt x="377842" y="618421"/>
                  </a:lnTo>
                  <a:lnTo>
                    <a:pt x="424278" y="608629"/>
                  </a:lnTo>
                  <a:lnTo>
                    <a:pt x="467985" y="592896"/>
                  </a:lnTo>
                  <a:lnTo>
                    <a:pt x="508454" y="571704"/>
                  </a:lnTo>
                  <a:lnTo>
                    <a:pt x="545177" y="545534"/>
                  </a:lnTo>
                  <a:lnTo>
                    <a:pt x="577645" y="514866"/>
                  </a:lnTo>
                  <a:lnTo>
                    <a:pt x="605349" y="480182"/>
                  </a:lnTo>
                  <a:lnTo>
                    <a:pt x="627782" y="441962"/>
                  </a:lnTo>
                  <a:lnTo>
                    <a:pt x="644435" y="400687"/>
                  </a:lnTo>
                  <a:lnTo>
                    <a:pt x="654800" y="356838"/>
                  </a:lnTo>
                  <a:lnTo>
                    <a:pt x="658368" y="310896"/>
                  </a:lnTo>
                  <a:lnTo>
                    <a:pt x="654800" y="264953"/>
                  </a:lnTo>
                  <a:lnTo>
                    <a:pt x="644435" y="221104"/>
                  </a:lnTo>
                  <a:lnTo>
                    <a:pt x="627782" y="179829"/>
                  </a:lnTo>
                  <a:lnTo>
                    <a:pt x="605349" y="141609"/>
                  </a:lnTo>
                  <a:lnTo>
                    <a:pt x="577645" y="106925"/>
                  </a:lnTo>
                  <a:lnTo>
                    <a:pt x="545177" y="76257"/>
                  </a:lnTo>
                  <a:lnTo>
                    <a:pt x="508454" y="50087"/>
                  </a:lnTo>
                  <a:lnTo>
                    <a:pt x="467985" y="28895"/>
                  </a:lnTo>
                  <a:lnTo>
                    <a:pt x="424278" y="13162"/>
                  </a:lnTo>
                  <a:lnTo>
                    <a:pt x="377842" y="3370"/>
                  </a:lnTo>
                  <a:lnTo>
                    <a:pt x="329184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48"/>
            <p:cNvSpPr/>
            <p:nvPr/>
          </p:nvSpPr>
          <p:spPr>
            <a:xfrm>
              <a:off x="4453127" y="1764792"/>
              <a:ext cx="658495" cy="622300"/>
            </a:xfrm>
            <a:custGeom>
              <a:avLst/>
              <a:gdLst/>
              <a:ahLst/>
              <a:cxnLst/>
              <a:rect l="l" t="t" r="r" b="b"/>
              <a:pathLst>
                <a:path w="658495" h="622300">
                  <a:moveTo>
                    <a:pt x="0" y="310896"/>
                  </a:moveTo>
                  <a:lnTo>
                    <a:pt x="3567" y="264953"/>
                  </a:lnTo>
                  <a:lnTo>
                    <a:pt x="13932" y="221104"/>
                  </a:lnTo>
                  <a:lnTo>
                    <a:pt x="30585" y="179829"/>
                  </a:lnTo>
                  <a:lnTo>
                    <a:pt x="53018" y="141609"/>
                  </a:lnTo>
                  <a:lnTo>
                    <a:pt x="80722" y="106925"/>
                  </a:lnTo>
                  <a:lnTo>
                    <a:pt x="113190" y="76257"/>
                  </a:lnTo>
                  <a:lnTo>
                    <a:pt x="149913" y="50087"/>
                  </a:lnTo>
                  <a:lnTo>
                    <a:pt x="190382" y="28895"/>
                  </a:lnTo>
                  <a:lnTo>
                    <a:pt x="234089" y="13162"/>
                  </a:lnTo>
                  <a:lnTo>
                    <a:pt x="280525" y="3370"/>
                  </a:lnTo>
                  <a:lnTo>
                    <a:pt x="329184" y="0"/>
                  </a:lnTo>
                  <a:lnTo>
                    <a:pt x="377842" y="3370"/>
                  </a:lnTo>
                  <a:lnTo>
                    <a:pt x="424278" y="13162"/>
                  </a:lnTo>
                  <a:lnTo>
                    <a:pt x="467985" y="28895"/>
                  </a:lnTo>
                  <a:lnTo>
                    <a:pt x="508454" y="50087"/>
                  </a:lnTo>
                  <a:lnTo>
                    <a:pt x="545177" y="76257"/>
                  </a:lnTo>
                  <a:lnTo>
                    <a:pt x="577645" y="106925"/>
                  </a:lnTo>
                  <a:lnTo>
                    <a:pt x="605349" y="141609"/>
                  </a:lnTo>
                  <a:lnTo>
                    <a:pt x="627782" y="179829"/>
                  </a:lnTo>
                  <a:lnTo>
                    <a:pt x="644435" y="221104"/>
                  </a:lnTo>
                  <a:lnTo>
                    <a:pt x="654800" y="264953"/>
                  </a:lnTo>
                  <a:lnTo>
                    <a:pt x="658368" y="310896"/>
                  </a:lnTo>
                  <a:lnTo>
                    <a:pt x="654800" y="356838"/>
                  </a:lnTo>
                  <a:lnTo>
                    <a:pt x="644435" y="400687"/>
                  </a:lnTo>
                  <a:lnTo>
                    <a:pt x="627782" y="441962"/>
                  </a:lnTo>
                  <a:lnTo>
                    <a:pt x="605349" y="480182"/>
                  </a:lnTo>
                  <a:lnTo>
                    <a:pt x="577645" y="514866"/>
                  </a:lnTo>
                  <a:lnTo>
                    <a:pt x="545177" y="545534"/>
                  </a:lnTo>
                  <a:lnTo>
                    <a:pt x="508454" y="571704"/>
                  </a:lnTo>
                  <a:lnTo>
                    <a:pt x="467985" y="592896"/>
                  </a:lnTo>
                  <a:lnTo>
                    <a:pt x="424278" y="608629"/>
                  </a:lnTo>
                  <a:lnTo>
                    <a:pt x="377842" y="618421"/>
                  </a:lnTo>
                  <a:lnTo>
                    <a:pt x="329184" y="621792"/>
                  </a:lnTo>
                  <a:lnTo>
                    <a:pt x="280525" y="618421"/>
                  </a:lnTo>
                  <a:lnTo>
                    <a:pt x="234089" y="608629"/>
                  </a:lnTo>
                  <a:lnTo>
                    <a:pt x="190382" y="592896"/>
                  </a:lnTo>
                  <a:lnTo>
                    <a:pt x="149913" y="571704"/>
                  </a:lnTo>
                  <a:lnTo>
                    <a:pt x="113190" y="545534"/>
                  </a:lnTo>
                  <a:lnTo>
                    <a:pt x="80722" y="514866"/>
                  </a:lnTo>
                  <a:lnTo>
                    <a:pt x="53018" y="480182"/>
                  </a:lnTo>
                  <a:lnTo>
                    <a:pt x="30585" y="441962"/>
                  </a:lnTo>
                  <a:lnTo>
                    <a:pt x="13932" y="400687"/>
                  </a:lnTo>
                  <a:lnTo>
                    <a:pt x="3567" y="356838"/>
                  </a:lnTo>
                  <a:lnTo>
                    <a:pt x="0" y="310896"/>
                  </a:lnTo>
                  <a:close/>
                </a:path>
              </a:pathLst>
            </a:custGeom>
            <a:ln w="27431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9D148F3D-D7B4-BA8B-DE82-C81BED5F25B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890" y="234988"/>
            <a:ext cx="669774" cy="650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406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347993" y="273088"/>
            <a:ext cx="10486079" cy="743535"/>
            <a:chOff x="0" y="10032"/>
            <a:chExt cx="10486079" cy="743535"/>
          </a:xfrm>
        </p:grpSpPr>
        <p:sp>
          <p:nvSpPr>
            <p:cNvPr id="3" name="Скругленный прямоугольник 2"/>
            <p:cNvSpPr/>
            <p:nvPr/>
          </p:nvSpPr>
          <p:spPr>
            <a:xfrm>
              <a:off x="0" y="10032"/>
              <a:ext cx="10486079" cy="743535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Скругленный прямоугольник 4"/>
            <p:cNvSpPr txBox="1"/>
            <p:nvPr/>
          </p:nvSpPr>
          <p:spPr>
            <a:xfrm>
              <a:off x="36296" y="46328"/>
              <a:ext cx="10413487" cy="67094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8110" tIns="118110" rIns="118110" bIns="118110" numCol="1" spcCol="1270" anchor="ctr" anchorCtr="0">
              <a:noAutofit/>
            </a:bodyPr>
            <a:lstStyle/>
            <a:p>
              <a:pPr lvl="0" algn="l" defTabSz="13779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100" b="1" dirty="0" smtClean="0"/>
                <a:t>           Итоги реализации:</a:t>
              </a:r>
              <a:endParaRPr lang="ru-RU" sz="3100" kern="1200" dirty="0"/>
            </a:p>
          </p:txBody>
        </p:sp>
      </p:grpSp>
      <p:grpSp>
        <p:nvGrpSpPr>
          <p:cNvPr id="11" name="object 46"/>
          <p:cNvGrpSpPr/>
          <p:nvPr/>
        </p:nvGrpSpPr>
        <p:grpSpPr>
          <a:xfrm>
            <a:off x="453570" y="309384"/>
            <a:ext cx="685800" cy="649605"/>
            <a:chOff x="4439411" y="1751076"/>
            <a:chExt cx="685800" cy="649605"/>
          </a:xfrm>
        </p:grpSpPr>
        <p:sp>
          <p:nvSpPr>
            <p:cNvPr id="12" name="object 47"/>
            <p:cNvSpPr/>
            <p:nvPr/>
          </p:nvSpPr>
          <p:spPr>
            <a:xfrm>
              <a:off x="4453127" y="1764792"/>
              <a:ext cx="658495" cy="622300"/>
            </a:xfrm>
            <a:custGeom>
              <a:avLst/>
              <a:gdLst/>
              <a:ahLst/>
              <a:cxnLst/>
              <a:rect l="l" t="t" r="r" b="b"/>
              <a:pathLst>
                <a:path w="658495" h="622300">
                  <a:moveTo>
                    <a:pt x="329184" y="0"/>
                  </a:moveTo>
                  <a:lnTo>
                    <a:pt x="280525" y="3370"/>
                  </a:lnTo>
                  <a:lnTo>
                    <a:pt x="234089" y="13162"/>
                  </a:lnTo>
                  <a:lnTo>
                    <a:pt x="190382" y="28895"/>
                  </a:lnTo>
                  <a:lnTo>
                    <a:pt x="149913" y="50087"/>
                  </a:lnTo>
                  <a:lnTo>
                    <a:pt x="113190" y="76257"/>
                  </a:lnTo>
                  <a:lnTo>
                    <a:pt x="80722" y="106925"/>
                  </a:lnTo>
                  <a:lnTo>
                    <a:pt x="53018" y="141609"/>
                  </a:lnTo>
                  <a:lnTo>
                    <a:pt x="30585" y="179829"/>
                  </a:lnTo>
                  <a:lnTo>
                    <a:pt x="13932" y="221104"/>
                  </a:lnTo>
                  <a:lnTo>
                    <a:pt x="3567" y="264953"/>
                  </a:lnTo>
                  <a:lnTo>
                    <a:pt x="0" y="310896"/>
                  </a:lnTo>
                  <a:lnTo>
                    <a:pt x="3567" y="356838"/>
                  </a:lnTo>
                  <a:lnTo>
                    <a:pt x="13932" y="400687"/>
                  </a:lnTo>
                  <a:lnTo>
                    <a:pt x="30585" y="441962"/>
                  </a:lnTo>
                  <a:lnTo>
                    <a:pt x="53018" y="480182"/>
                  </a:lnTo>
                  <a:lnTo>
                    <a:pt x="80722" y="514866"/>
                  </a:lnTo>
                  <a:lnTo>
                    <a:pt x="113190" y="545534"/>
                  </a:lnTo>
                  <a:lnTo>
                    <a:pt x="149913" y="571704"/>
                  </a:lnTo>
                  <a:lnTo>
                    <a:pt x="190382" y="592896"/>
                  </a:lnTo>
                  <a:lnTo>
                    <a:pt x="234089" y="608629"/>
                  </a:lnTo>
                  <a:lnTo>
                    <a:pt x="280525" y="618421"/>
                  </a:lnTo>
                  <a:lnTo>
                    <a:pt x="329184" y="621792"/>
                  </a:lnTo>
                  <a:lnTo>
                    <a:pt x="377842" y="618421"/>
                  </a:lnTo>
                  <a:lnTo>
                    <a:pt x="424278" y="608629"/>
                  </a:lnTo>
                  <a:lnTo>
                    <a:pt x="467985" y="592896"/>
                  </a:lnTo>
                  <a:lnTo>
                    <a:pt x="508454" y="571704"/>
                  </a:lnTo>
                  <a:lnTo>
                    <a:pt x="545177" y="545534"/>
                  </a:lnTo>
                  <a:lnTo>
                    <a:pt x="577645" y="514866"/>
                  </a:lnTo>
                  <a:lnTo>
                    <a:pt x="605349" y="480182"/>
                  </a:lnTo>
                  <a:lnTo>
                    <a:pt x="627782" y="441962"/>
                  </a:lnTo>
                  <a:lnTo>
                    <a:pt x="644435" y="400687"/>
                  </a:lnTo>
                  <a:lnTo>
                    <a:pt x="654800" y="356838"/>
                  </a:lnTo>
                  <a:lnTo>
                    <a:pt x="658368" y="310896"/>
                  </a:lnTo>
                  <a:lnTo>
                    <a:pt x="654800" y="264953"/>
                  </a:lnTo>
                  <a:lnTo>
                    <a:pt x="644435" y="221104"/>
                  </a:lnTo>
                  <a:lnTo>
                    <a:pt x="627782" y="179829"/>
                  </a:lnTo>
                  <a:lnTo>
                    <a:pt x="605349" y="141609"/>
                  </a:lnTo>
                  <a:lnTo>
                    <a:pt x="577645" y="106925"/>
                  </a:lnTo>
                  <a:lnTo>
                    <a:pt x="545177" y="76257"/>
                  </a:lnTo>
                  <a:lnTo>
                    <a:pt x="508454" y="50087"/>
                  </a:lnTo>
                  <a:lnTo>
                    <a:pt x="467985" y="28895"/>
                  </a:lnTo>
                  <a:lnTo>
                    <a:pt x="424278" y="13162"/>
                  </a:lnTo>
                  <a:lnTo>
                    <a:pt x="377842" y="3370"/>
                  </a:lnTo>
                  <a:lnTo>
                    <a:pt x="329184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48"/>
            <p:cNvSpPr/>
            <p:nvPr/>
          </p:nvSpPr>
          <p:spPr>
            <a:xfrm>
              <a:off x="4453127" y="1764792"/>
              <a:ext cx="658495" cy="622300"/>
            </a:xfrm>
            <a:custGeom>
              <a:avLst/>
              <a:gdLst/>
              <a:ahLst/>
              <a:cxnLst/>
              <a:rect l="l" t="t" r="r" b="b"/>
              <a:pathLst>
                <a:path w="658495" h="622300">
                  <a:moveTo>
                    <a:pt x="0" y="310896"/>
                  </a:moveTo>
                  <a:lnTo>
                    <a:pt x="3567" y="264953"/>
                  </a:lnTo>
                  <a:lnTo>
                    <a:pt x="13932" y="221104"/>
                  </a:lnTo>
                  <a:lnTo>
                    <a:pt x="30585" y="179829"/>
                  </a:lnTo>
                  <a:lnTo>
                    <a:pt x="53018" y="141609"/>
                  </a:lnTo>
                  <a:lnTo>
                    <a:pt x="80722" y="106925"/>
                  </a:lnTo>
                  <a:lnTo>
                    <a:pt x="113190" y="76257"/>
                  </a:lnTo>
                  <a:lnTo>
                    <a:pt x="149913" y="50087"/>
                  </a:lnTo>
                  <a:lnTo>
                    <a:pt x="190382" y="28895"/>
                  </a:lnTo>
                  <a:lnTo>
                    <a:pt x="234089" y="13162"/>
                  </a:lnTo>
                  <a:lnTo>
                    <a:pt x="280525" y="3370"/>
                  </a:lnTo>
                  <a:lnTo>
                    <a:pt x="329184" y="0"/>
                  </a:lnTo>
                  <a:lnTo>
                    <a:pt x="377842" y="3370"/>
                  </a:lnTo>
                  <a:lnTo>
                    <a:pt x="424278" y="13162"/>
                  </a:lnTo>
                  <a:lnTo>
                    <a:pt x="467985" y="28895"/>
                  </a:lnTo>
                  <a:lnTo>
                    <a:pt x="508454" y="50087"/>
                  </a:lnTo>
                  <a:lnTo>
                    <a:pt x="545177" y="76257"/>
                  </a:lnTo>
                  <a:lnTo>
                    <a:pt x="577645" y="106925"/>
                  </a:lnTo>
                  <a:lnTo>
                    <a:pt x="605349" y="141609"/>
                  </a:lnTo>
                  <a:lnTo>
                    <a:pt x="627782" y="179829"/>
                  </a:lnTo>
                  <a:lnTo>
                    <a:pt x="644435" y="221104"/>
                  </a:lnTo>
                  <a:lnTo>
                    <a:pt x="654800" y="264953"/>
                  </a:lnTo>
                  <a:lnTo>
                    <a:pt x="658368" y="310896"/>
                  </a:lnTo>
                  <a:lnTo>
                    <a:pt x="654800" y="356838"/>
                  </a:lnTo>
                  <a:lnTo>
                    <a:pt x="644435" y="400687"/>
                  </a:lnTo>
                  <a:lnTo>
                    <a:pt x="627782" y="441962"/>
                  </a:lnTo>
                  <a:lnTo>
                    <a:pt x="605349" y="480182"/>
                  </a:lnTo>
                  <a:lnTo>
                    <a:pt x="577645" y="514866"/>
                  </a:lnTo>
                  <a:lnTo>
                    <a:pt x="545177" y="545534"/>
                  </a:lnTo>
                  <a:lnTo>
                    <a:pt x="508454" y="571704"/>
                  </a:lnTo>
                  <a:lnTo>
                    <a:pt x="467985" y="592896"/>
                  </a:lnTo>
                  <a:lnTo>
                    <a:pt x="424278" y="608629"/>
                  </a:lnTo>
                  <a:lnTo>
                    <a:pt x="377842" y="618421"/>
                  </a:lnTo>
                  <a:lnTo>
                    <a:pt x="329184" y="621792"/>
                  </a:lnTo>
                  <a:lnTo>
                    <a:pt x="280525" y="618421"/>
                  </a:lnTo>
                  <a:lnTo>
                    <a:pt x="234089" y="608629"/>
                  </a:lnTo>
                  <a:lnTo>
                    <a:pt x="190382" y="592896"/>
                  </a:lnTo>
                  <a:lnTo>
                    <a:pt x="149913" y="571704"/>
                  </a:lnTo>
                  <a:lnTo>
                    <a:pt x="113190" y="545534"/>
                  </a:lnTo>
                  <a:lnTo>
                    <a:pt x="80722" y="514866"/>
                  </a:lnTo>
                  <a:lnTo>
                    <a:pt x="53018" y="480182"/>
                  </a:lnTo>
                  <a:lnTo>
                    <a:pt x="30585" y="441962"/>
                  </a:lnTo>
                  <a:lnTo>
                    <a:pt x="13932" y="400687"/>
                  </a:lnTo>
                  <a:lnTo>
                    <a:pt x="3567" y="356838"/>
                  </a:lnTo>
                  <a:lnTo>
                    <a:pt x="0" y="310896"/>
                  </a:lnTo>
                  <a:close/>
                </a:path>
              </a:pathLst>
            </a:custGeom>
            <a:ln w="27431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9D148F3D-D7B4-BA8B-DE82-C81BED5F25B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890" y="234988"/>
            <a:ext cx="669774" cy="65051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414" y="1637929"/>
            <a:ext cx="4997336" cy="4867646"/>
          </a:xfrm>
          <a:prstGeom prst="rect">
            <a:avLst/>
          </a:prstGeom>
        </p:spPr>
      </p:pic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val="1777943189"/>
              </p:ext>
            </p:extLst>
          </p:nvPr>
        </p:nvGraphicFramePr>
        <p:xfrm>
          <a:off x="347993" y="1142610"/>
          <a:ext cx="1461757" cy="4001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3866061822"/>
              </p:ext>
            </p:extLst>
          </p:nvPr>
        </p:nvGraphicFramePr>
        <p:xfrm>
          <a:off x="5943654" y="1142610"/>
          <a:ext cx="1295345" cy="4001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3654" y="1637209"/>
            <a:ext cx="5076718" cy="4867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697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1302</TotalTime>
  <Words>400</Words>
  <Application>Microsoft Office PowerPoint</Application>
  <PresentationFormat>Широкоэкранный</PresentationFormat>
  <Paragraphs>93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Microsoft Sans Serif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Повышение безопасности дорожного движения на пешеходных переходах в темное время суток» </dc:title>
  <dc:creator>Захарова Анастасия Вячеславовна</dc:creator>
  <cp:lastModifiedBy>KrinicynDE</cp:lastModifiedBy>
  <cp:revision>50</cp:revision>
  <dcterms:created xsi:type="dcterms:W3CDTF">2025-11-19T08:31:24Z</dcterms:created>
  <dcterms:modified xsi:type="dcterms:W3CDTF">2025-11-23T03:04:14Z</dcterms:modified>
</cp:coreProperties>
</file>