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2.xml" ContentType="application/vnd.openxmlformats-officedocument.theme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3" r:id="rId7"/>
    <p:sldMasterId id="2147483745" r:id="rId8"/>
    <p:sldMasterId id="2147483757" r:id="rId9"/>
    <p:sldMasterId id="2147483769" r:id="rId10"/>
    <p:sldMasterId id="2147483781" r:id="rId11"/>
    <p:sldMasterId id="2147483793" r:id="rId12"/>
    <p:sldMasterId id="2147483818" r:id="rId13"/>
  </p:sldMasterIdLst>
  <p:notesMasterIdLst>
    <p:notesMasterId r:id="rId33"/>
  </p:notesMasterIdLst>
  <p:handoutMasterIdLst>
    <p:handoutMasterId r:id="rId34"/>
  </p:handoutMasterIdLst>
  <p:sldIdLst>
    <p:sldId id="417" r:id="rId14"/>
    <p:sldId id="419" r:id="rId15"/>
    <p:sldId id="414" r:id="rId16"/>
    <p:sldId id="413" r:id="rId17"/>
    <p:sldId id="415" r:id="rId18"/>
    <p:sldId id="416" r:id="rId19"/>
    <p:sldId id="412" r:id="rId20"/>
    <p:sldId id="405" r:id="rId21"/>
    <p:sldId id="406" r:id="rId22"/>
    <p:sldId id="408" r:id="rId23"/>
    <p:sldId id="409" r:id="rId24"/>
    <p:sldId id="410" r:id="rId25"/>
    <p:sldId id="411" r:id="rId26"/>
    <p:sldId id="420" r:id="rId27"/>
    <p:sldId id="422" r:id="rId28"/>
    <p:sldId id="423" r:id="rId29"/>
    <p:sldId id="425" r:id="rId30"/>
    <p:sldId id="424" r:id="rId31"/>
    <p:sldId id="426" r:id="rId32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DB086C0-BE71-43E6-A6E2-B4F3272D2C13}">
          <p14:sldIdLst>
            <p14:sldId id="417"/>
            <p14:sldId id="419"/>
            <p14:sldId id="414"/>
            <p14:sldId id="413"/>
            <p14:sldId id="415"/>
            <p14:sldId id="416"/>
            <p14:sldId id="412"/>
            <p14:sldId id="405"/>
            <p14:sldId id="406"/>
            <p14:sldId id="408"/>
            <p14:sldId id="409"/>
            <p14:sldId id="410"/>
            <p14:sldId id="411"/>
            <p14:sldId id="420"/>
            <p14:sldId id="422"/>
            <p14:sldId id="423"/>
            <p14:sldId id="425"/>
            <p14:sldId id="424"/>
            <p14:sldId id="42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6" clrIdx="0"/>
  <p:cmAuthor id="1" name="Марченко Евгения Павловна" initials="МЕП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E8D"/>
    <a:srgbClr val="9CD476"/>
    <a:srgbClr val="68AF37"/>
    <a:srgbClr val="FDCB00"/>
    <a:srgbClr val="74B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4" autoAdjust="0"/>
    <p:restoredTop sz="99209" autoAdjust="0"/>
  </p:normalViewPr>
  <p:slideViewPr>
    <p:cSldViewPr>
      <p:cViewPr>
        <p:scale>
          <a:sx n="112" d="100"/>
          <a:sy n="112" d="100"/>
        </p:scale>
        <p:origin x="-7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26"/>
    </p:cViewPr>
  </p:outlin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B363ADD0-A53D-4252-ADB6-606B892F3A7D}" type="datetimeFigureOut">
              <a:rPr lang="ru-RU"/>
              <a:pPr>
                <a:defRPr/>
              </a:pPr>
              <a:t>29.01.2020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242"/>
            <a:ext cx="2946400" cy="4968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242"/>
            <a:ext cx="2946400" cy="496809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96F7A2E-1FEE-492F-B2CD-58AEBD1345B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11977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09"/>
          </a:xfrm>
          <a:prstGeom prst="rect">
            <a:avLst/>
          </a:prstGeom>
        </p:spPr>
        <p:txBody>
          <a:bodyPr vert="horz" lIns="90663" tIns="45331" rIns="90663" bIns="4533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09"/>
          </a:xfrm>
          <a:prstGeom prst="rect">
            <a:avLst/>
          </a:prstGeom>
        </p:spPr>
        <p:txBody>
          <a:bodyPr vert="horz" lIns="90663" tIns="45331" rIns="90663" bIns="4533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C08FBCC-CBC0-4430-A77D-2864DFA0DC90}" type="datetimeFigureOut">
              <a:rPr lang="ru-RU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63" tIns="45331" rIns="90663" bIns="45331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5710"/>
            <a:ext cx="5438775" cy="4464923"/>
          </a:xfrm>
          <a:prstGeom prst="rect">
            <a:avLst/>
          </a:prstGeom>
        </p:spPr>
        <p:txBody>
          <a:bodyPr vert="horz" lIns="90663" tIns="45331" rIns="90663" bIns="45331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242"/>
            <a:ext cx="2946400" cy="496809"/>
          </a:xfrm>
          <a:prstGeom prst="rect">
            <a:avLst/>
          </a:prstGeom>
        </p:spPr>
        <p:txBody>
          <a:bodyPr vert="horz" lIns="90663" tIns="45331" rIns="90663" bIns="4533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242"/>
            <a:ext cx="2946400" cy="496809"/>
          </a:xfrm>
          <a:prstGeom prst="rect">
            <a:avLst/>
          </a:prstGeom>
        </p:spPr>
        <p:txBody>
          <a:bodyPr vert="horz" wrap="square" lIns="90663" tIns="45331" rIns="90663" bIns="4533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673CFEA-B85E-42BD-A7E6-3B44B585CA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47447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1F8E93-A0EE-4315-9005-07B414D11B12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D90DD6-A991-4692-ADFB-8D07F47801D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2640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D70374-19C9-4275-8324-CD30F27DADB8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8D1DBC-DF17-4D52-BFBB-96354FED4AD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2279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293E2A-0E70-4840-966E-2FCAB3AC388B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741FD4-AB94-4088-8220-DAFE9AB9747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13366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BE2939-3790-416A-96FA-F194C3D6096F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E7B74E-5CAB-47C1-85F1-FD508F93E32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13968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AB08D6-4A58-4909-95FB-3CEE7B795386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6F63CA-D818-400A-95C5-3966FA446DB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8220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59F163-3406-4937-8C32-8595D3830AAC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01C9F-BAC9-486F-8B80-A1244BA35C1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34506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06E21E-8E90-4818-BB1F-007B69BA828D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0249B8-9D7B-4A08-B8AD-D45581A0B32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0490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F841BF-9623-4836-8298-497E010493D4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91A10C-8F1D-4671-A6F7-C8E06E1B7C2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4987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B7C219-A9F2-46CE-AA0D-E7F2BA5618F8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7872FE-54BB-4D32-B7DD-CDAF436B00D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3921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9001EC-1FA7-4E70-B8A2-93A485F27C0B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5D6730-240B-4A7A-A802-BCB28A6F94F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13075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99EBEE-4B4F-4679-872C-2200A76240B8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170551-C652-42B9-96B1-72D653EC73F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1453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3555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8737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630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614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91726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5097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43290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9391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77769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4553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9213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9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042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9668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7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8542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573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6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6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234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853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4639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6275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3281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0728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1128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408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1633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4388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3328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5389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7420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0839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7253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2993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5371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622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135023-4016-4FE9-B27B-CA738BF2146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3165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932E09-9603-4FA6-81BF-83D0B7F6404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4036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94FCB5-8B03-42D2-A78B-30407FB1679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71273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C51CD-4119-415D-B53C-9721FD8FBD2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90288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32933E-104F-4715-8A03-2AF4415E1A7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330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865B23-3E19-4E21-9E7B-341AD466B4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21061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8C65E4-254F-4DF3-90CE-DB458380E22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45278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B1EA4D-D940-4636-9360-C813FD4403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59847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2FE947-E8A6-4052-8C61-DB63427BBE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124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BB4B98-A1F1-4E2E-B21A-8191A0D303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0253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E1A0B0-F347-4DFE-A642-C3095ECE2F6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68923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68658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7872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49759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71430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8072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69503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36233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30541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0481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01702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9621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28599" y="1"/>
            <a:ext cx="8689975" cy="917575"/>
          </a:xfrm>
        </p:spPr>
        <p:txBody>
          <a:bodyPr anchor="b"/>
          <a:lstStyle>
            <a:lvl1pPr>
              <a:lnSpc>
                <a:spcPct val="100000"/>
              </a:lnSpc>
              <a:defRPr lang="en-US" sz="3200" b="0" i="0" kern="1200" dirty="0">
                <a:solidFill>
                  <a:srgbClr val="525252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28602" y="6534352"/>
            <a:ext cx="8731737" cy="211549"/>
          </a:xfrm>
        </p:spPr>
        <p:txBody>
          <a:bodyPr anchor="b"/>
          <a:lstStyle>
            <a:lvl1pPr marL="0" indent="0" algn="r">
              <a:buNone/>
              <a:defRPr sz="1100" baseline="0">
                <a:solidFill>
                  <a:srgbClr val="9B9B9B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533374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46745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43286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7561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52329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88772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70430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75533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36511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42268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58749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1230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2386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45108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71906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85737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03284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12850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14337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536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6030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30819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13647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7846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73481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08830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7193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09670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64425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57092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37029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27115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99505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0997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47306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82428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97497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97663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25858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45374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655861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33600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65122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9584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69566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9E9B53-0404-46ED-B04B-EEFD982799E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0203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F16876-281E-4D74-91FE-5839A254BDA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58628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1E5D4B-6B3A-41AB-B7E2-648EF977EE0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11728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FD5B22-C923-42E6-AD7C-B8F9C9C6F52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65066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73DAE1-8CD8-44D5-BA23-E5EBDAF5285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46853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BBD157-04DB-4357-B4E4-FDE77BDFC5D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93837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54C1C3-2AAC-485C-9B25-474A96ED224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4891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4B757D-AF19-4FB0-B770-8E169E6D3FE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5752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53AB34-7B7B-4729-9772-51BFCECEC2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07456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DC5C2C-EB95-4656-997C-384C9DDBE28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73302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061B71-0433-40A7-AC79-E95223103A9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024604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73CBA5-D1DD-40C1-9508-847FF7C22B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DB1C2-5190-46D4-962F-BCBC2D82C62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29592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89B22B-B9B5-4D88-B014-93B85BC88B9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A2C709-04ED-4BAD-96AA-DDD86BCC5B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60867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E30C27-8765-4521-857B-BC2D822EA9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5B2D1-5CA0-4584-A9D1-393489274B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92576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2F5A84-5641-4CE4-9193-4E9DF2C79F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2590E-04C9-4984-94E9-2770BBBA409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71814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D104BC-6955-4E41-B55A-99EED388D4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7C8B-A51E-4709-88D3-BD71D5AA07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5172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E9A76-8B1F-45CB-82CE-B9017BF698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D7E66-080D-4B41-817F-B08B81CD4F5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93054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C0094-2C6E-479C-BF40-AB73AE395A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8189F-4BA0-4148-A775-F90848601B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33003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B141A-B49E-4611-8764-0006380882E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0BEB5-6D96-434D-8167-F0EE15ABD39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94619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4ED8E-860B-4CC2-B108-E68959637A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C223C-0E7C-424E-9B60-9854D2D35F9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43529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474339-1BBA-46C4-B852-9258B7003C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7CD93-B114-49BA-A20B-44580352488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36619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1F65BF-BB7E-4E7A-9E05-50A8EE68ED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03C7E-26EE-4EB8-A9BB-CCBCE3ABCD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9653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28599" y="1"/>
            <a:ext cx="8689975" cy="917575"/>
          </a:xfrm>
        </p:spPr>
        <p:txBody>
          <a:bodyPr anchor="b"/>
          <a:lstStyle>
            <a:lvl1pPr>
              <a:lnSpc>
                <a:spcPct val="100000"/>
              </a:lnSpc>
              <a:defRPr lang="en-US" sz="3200" b="0" i="0" kern="1200" dirty="0">
                <a:solidFill>
                  <a:srgbClr val="525252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28602" y="6534352"/>
            <a:ext cx="8731737" cy="211549"/>
          </a:xfrm>
        </p:spPr>
        <p:txBody>
          <a:bodyPr anchor="b"/>
          <a:lstStyle>
            <a:lvl1pPr marL="0" indent="0" algn="r">
              <a:buNone/>
              <a:defRPr sz="1100" baseline="0">
                <a:solidFill>
                  <a:srgbClr val="9B9B9B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50670022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F8E93-A0EE-4315-9005-07B414D11B12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90DD6-A991-4692-ADFB-8D07F47801D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4240956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70374-19C9-4275-8324-CD30F27DADB8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D1DBC-DF17-4D52-BFBB-96354FED4AD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133184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93E2A-0E70-4840-966E-2FCAB3AC388B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41FD4-AB94-4088-8220-DAFE9AB9747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2867952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E2939-3790-416A-96FA-F194C3D6096F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7B74E-5CAB-47C1-85F1-FD508F93E32A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179137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B08D6-4A58-4909-95FB-3CEE7B795386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F63CA-D818-400A-95C5-3966FA446DB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472928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9F163-3406-4937-8C32-8595D3830AAC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01C9F-BAC9-486F-8B80-A1244BA35C1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947150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6E21E-8E90-4818-BB1F-007B69BA828D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249B8-9D7B-4A08-B8AD-D45581A0B32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7225860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841BF-9623-4836-8298-497E010493D4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1A10C-8F1D-4671-A6F7-C8E06E1B7C28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567315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7C219-A9F2-46CE-AA0D-E7F2BA5618F8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872FE-54BB-4D32-B7DD-CDAF436B00D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118621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001EC-1FA7-4E70-B8A2-93A485F27C0B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D6730-240B-4A7A-A802-BCB28A6F94F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6783255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EBEE-4B4F-4679-872C-2200A76240B8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70551-C652-42B9-96B1-72D653EC73F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92853205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5F085-A527-4BC4-B482-F638D48C0F1D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D7AD3-4FE4-4EE1-B56E-2F543D02225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1086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slideLayout" Target="../slideLayouts/slideLayout134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Relationship Id="rId14" Type="http://schemas.openxmlformats.org/officeDocument/2006/relationships/image" Target="../media/image1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2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37.xml"/><Relationship Id="rId7" Type="http://schemas.openxmlformats.org/officeDocument/2006/relationships/slideLayout" Target="../slideLayouts/slideLayout141.xml"/><Relationship Id="rId12" Type="http://schemas.openxmlformats.org/officeDocument/2006/relationships/slideLayout" Target="../slideLayouts/slideLayout146.xml"/><Relationship Id="rId2" Type="http://schemas.openxmlformats.org/officeDocument/2006/relationships/slideLayout" Target="../slideLayouts/slideLayout136.xml"/><Relationship Id="rId1" Type="http://schemas.openxmlformats.org/officeDocument/2006/relationships/slideLayout" Target="../slideLayouts/slideLayout135.xml"/><Relationship Id="rId6" Type="http://schemas.openxmlformats.org/officeDocument/2006/relationships/slideLayout" Target="../slideLayouts/slideLayout140.xml"/><Relationship Id="rId11" Type="http://schemas.openxmlformats.org/officeDocument/2006/relationships/slideLayout" Target="../slideLayouts/slideLayout145.xml"/><Relationship Id="rId5" Type="http://schemas.openxmlformats.org/officeDocument/2006/relationships/slideLayout" Target="../slideLayouts/slideLayout139.xml"/><Relationship Id="rId10" Type="http://schemas.openxmlformats.org/officeDocument/2006/relationships/slideLayout" Target="../slideLayouts/slideLayout144.xml"/><Relationship Id="rId4" Type="http://schemas.openxmlformats.org/officeDocument/2006/relationships/slideLayout" Target="../slideLayouts/slideLayout138.xml"/><Relationship Id="rId9" Type="http://schemas.openxmlformats.org/officeDocument/2006/relationships/slideLayout" Target="../slideLayouts/slideLayout143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15F085-A527-4BC4-B482-F638D48C0F1D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A3D7AD3-4FE4-4EE1-B56E-2F543D02225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99388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6332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869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790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15FE3E6-806B-4C61-8A4D-352435E6813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158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8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74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449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761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83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FE852A1-C3D7-4EC1-A34F-B8D9DC16BA3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82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5464377-919D-45AB-B688-E232D427724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7AC16-A4CA-4FC4-B93F-359E927C9E1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8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15F085-A527-4BC4-B482-F638D48C0F1D}" type="datetimeFigureOut">
              <a:rPr lang="ru-RU" smtClean="0"/>
              <a:pPr>
                <a:defRPr/>
              </a:pPr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A3D7AD3-4FE4-4EE1-B56E-2F543D02225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55433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283152" cy="1066130"/>
          </a:xfrm>
        </p:spPr>
        <p:txBody>
          <a:bodyPr/>
          <a:lstStyle/>
          <a:p>
            <a:r>
              <a:rPr lang="ru-RU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ТС «Мария-Ра»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pPr marL="0" indent="0">
              <a:buNone/>
            </a:pPr>
            <a:endParaRPr lang="ru-RU" sz="6000" dirty="0" smtClean="0"/>
          </a:p>
          <a:p>
            <a:pPr marL="0" indent="0" algn="ctr">
              <a:buNone/>
            </a:pPr>
            <a:r>
              <a:rPr lang="ru-RU" sz="6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1157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– общее количество магазинов сети</a:t>
            </a:r>
          </a:p>
          <a:p>
            <a:pPr marL="0" indent="0" algn="ctr">
              <a:buNone/>
            </a:pPr>
            <a:r>
              <a:rPr lang="ru-RU" sz="6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108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магазин в Томской области </a:t>
            </a:r>
          </a:p>
          <a:p>
            <a:pPr marL="0" indent="0" algn="ctr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на 01.01.2020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03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3456384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Заключены договора с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40 производителями</a:t>
            </a:r>
          </a:p>
          <a:p>
            <a:pPr marL="0" indent="0" algn="ctr">
              <a:buNone/>
            </a:pPr>
            <a:r>
              <a:rPr lang="ru-RU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Товарооборот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</a:t>
            </a:r>
            <a:r>
              <a:rPr lang="ru-RU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млрд. руб. за 2019 год</a:t>
            </a:r>
            <a:endParaRPr lang="ru-RU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36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 txBox="1">
            <a:spLocks/>
          </p:cNvSpPr>
          <p:nvPr/>
        </p:nvSpPr>
        <p:spPr bwMode="auto">
          <a:xfrm>
            <a:off x="467544" y="836712"/>
            <a:ext cx="8064896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Доля Томских производителей в ТС  Мария-Ра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596948"/>
              </p:ext>
            </p:extLst>
          </p:nvPr>
        </p:nvGraphicFramePr>
        <p:xfrm>
          <a:off x="251519" y="2852936"/>
          <a:ext cx="8445626" cy="1224136"/>
        </p:xfrm>
        <a:graphic>
          <a:graphicData uri="http://schemas.openxmlformats.org/drawingml/2006/table">
            <a:tbl>
              <a:tblPr/>
              <a:tblGrid>
                <a:gridCol w="288033">
                  <a:extLst>
                    <a:ext uri="{9D8B030D-6E8A-4147-A177-3AD203B41FA5}">
                      <a16:colId xmlns:a16="http://schemas.microsoft.com/office/drawing/2014/main" xmlns="" val="2343791633"/>
                    </a:ext>
                  </a:extLst>
                </a:gridCol>
                <a:gridCol w="6120680">
                  <a:extLst>
                    <a:ext uri="{9D8B030D-6E8A-4147-A177-3AD203B41FA5}">
                      <a16:colId xmlns:a16="http://schemas.microsoft.com/office/drawing/2014/main" xmlns="" val="272285528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xmlns="" val="1639656879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4177446634"/>
                    </a:ext>
                  </a:extLst>
                </a:gridCol>
                <a:gridCol w="812777">
                  <a:extLst>
                    <a:ext uri="{9D8B030D-6E8A-4147-A177-3AD203B41FA5}">
                      <a16:colId xmlns:a16="http://schemas.microsoft.com/office/drawing/2014/main" xmlns="" val="281932056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</a:t>
                      </a:r>
                      <a:endParaRPr lang="ru-RU" sz="15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5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Показатель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2017</a:t>
                      </a:r>
                      <a:endParaRPr lang="ru-RU" sz="15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2018</a:t>
                      </a:r>
                      <a:endParaRPr lang="ru-RU" sz="15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2019</a:t>
                      </a:r>
                      <a:endParaRPr lang="ru-RU" sz="1500" b="1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1019953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</a:t>
                      </a: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местных </a:t>
                      </a:r>
                      <a:r>
                        <a:rPr lang="ru-RU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производителей в </a:t>
                      </a: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Томской </a:t>
                      </a:r>
                      <a:r>
                        <a:rPr lang="ru-RU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51197249"/>
                  </a:ext>
                </a:extLst>
              </a:tr>
              <a:tr h="3360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</a:t>
                      </a: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Томских </a:t>
                      </a:r>
                      <a:r>
                        <a:rPr lang="ru-RU" sz="15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производителей за пределами </a:t>
                      </a: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области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1,1%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1,4%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476494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552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57200" y="692696"/>
            <a:ext cx="8229600" cy="134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Топ 10 групп по доле томских производителей за 2019г.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67732"/>
              </p:ext>
            </p:extLst>
          </p:nvPr>
        </p:nvGraphicFramePr>
        <p:xfrm>
          <a:off x="457200" y="2348880"/>
          <a:ext cx="8363272" cy="3570654"/>
        </p:xfrm>
        <a:graphic>
          <a:graphicData uri="http://schemas.openxmlformats.org/drawingml/2006/table">
            <a:tbl>
              <a:tblPr/>
              <a:tblGrid>
                <a:gridCol w="946448">
                  <a:extLst>
                    <a:ext uri="{9D8B030D-6E8A-4147-A177-3AD203B41FA5}">
                      <a16:colId xmlns:a16="http://schemas.microsoft.com/office/drawing/2014/main" xmlns="" val="3532771702"/>
                    </a:ext>
                  </a:extLst>
                </a:gridCol>
                <a:gridCol w="5412722">
                  <a:extLst>
                    <a:ext uri="{9D8B030D-6E8A-4147-A177-3AD203B41FA5}">
                      <a16:colId xmlns:a16="http://schemas.microsoft.com/office/drawing/2014/main" xmlns="" val="2092400291"/>
                    </a:ext>
                  </a:extLst>
                </a:gridCol>
                <a:gridCol w="2004102">
                  <a:extLst>
                    <a:ext uri="{9D8B030D-6E8A-4147-A177-3AD203B41FA5}">
                      <a16:colId xmlns:a16="http://schemas.microsoft.com/office/drawing/2014/main" xmlns="" val="3529362719"/>
                    </a:ext>
                  </a:extLst>
                </a:gridCol>
              </a:tblGrid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Рейтинг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в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8288969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ХЛЕБОБУЛОЧНЫЕ ИЗДЕЛИЯ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2322759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ОХЛАЖДЕННЫЕ ПРОДУКТЫ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93,5%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3534022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МЯСНАЯ ГАСТРОНОМИЯ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5667873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МОЛОЧНЫЕ ПРОДУКТЫ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59225972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МОРОЖЕНОЕ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64511753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СОУСЫ/СПЕЦИИ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00082124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ТОРТЫ, ПИРОЖНЫЕ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29,7%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32077546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СЛАБОАЛКОГОЛЬНЫЕ НАПИТКИ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5195987"/>
                  </a:ext>
                </a:extLst>
              </a:tr>
              <a:tr h="3231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ЗАМОРОЖЕННЫЕ ПРОДУКТЫ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3454688"/>
                  </a:ext>
                </a:extLst>
              </a:tr>
              <a:tr h="339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МАСЛО-ЖИРОВАЯ ПРОДУКЦИЯ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843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205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836712"/>
            <a:ext cx="822960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Топ 10 производителей по ТО в Томской области за 2019г.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202241"/>
              </p:ext>
            </p:extLst>
          </p:nvPr>
        </p:nvGraphicFramePr>
        <p:xfrm>
          <a:off x="658854" y="2420888"/>
          <a:ext cx="6550944" cy="3421880"/>
        </p:xfrm>
        <a:graphic>
          <a:graphicData uri="http://schemas.openxmlformats.org/drawingml/2006/table">
            <a:tbl>
              <a:tblPr/>
              <a:tblGrid>
                <a:gridCol w="960818">
                  <a:extLst>
                    <a:ext uri="{9D8B030D-6E8A-4147-A177-3AD203B41FA5}">
                      <a16:colId xmlns:a16="http://schemas.microsoft.com/office/drawing/2014/main" xmlns="" val="764818683"/>
                    </a:ext>
                  </a:extLst>
                </a:gridCol>
                <a:gridCol w="5590126">
                  <a:extLst>
                    <a:ext uri="{9D8B030D-6E8A-4147-A177-3AD203B41FA5}">
                      <a16:colId xmlns:a16="http://schemas.microsoft.com/office/drawing/2014/main" xmlns="" val="734368541"/>
                    </a:ext>
                  </a:extLst>
                </a:gridCol>
              </a:tblGrid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Рейтинг 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Производитель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8176856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СИБИРСКАЯ АГРАРНАЯ ГРУППА АО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47316973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МЕЖЕНИНОВСКАЯ ПТИЦЕФАБРИКА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1620103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5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ТОМСКОЕ ПИВО ОАО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16152196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5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КАХЕТИ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0102700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ru-RU" sz="105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КОНТИНЕНТ-СЕРВИС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6535703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ДЕРЕВЕНСКОЕ МОЛОЧКО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8767217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СЁМКИН ВАСИЛИЙ ЮРЬЕВИЧ ИП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72646603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ПРОВАНСАЛЬ ООО ПКП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98218796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ДАВИДЯН ПАВЕЛ ВЛАДИМИРОВИЧ ИП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19983114"/>
                  </a:ext>
                </a:extLst>
              </a:tr>
              <a:tr h="3110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  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БРИЗ ООО РОЗНИЦА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88736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498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836712"/>
            <a:ext cx="822960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Топ 10 производителей по приросту в Томской обл. за 2019г.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3113848"/>
              </p:ext>
            </p:extLst>
          </p:nvPr>
        </p:nvGraphicFramePr>
        <p:xfrm>
          <a:off x="539552" y="2564904"/>
          <a:ext cx="7848873" cy="2095500"/>
        </p:xfrm>
        <a:graphic>
          <a:graphicData uri="http://schemas.openxmlformats.org/drawingml/2006/table">
            <a:tbl>
              <a:tblPr/>
              <a:tblGrid>
                <a:gridCol w="432049">
                  <a:extLst>
                    <a:ext uri="{9D8B030D-6E8A-4147-A177-3AD203B41FA5}">
                      <a16:colId xmlns:a16="http://schemas.microsoft.com/office/drawing/2014/main" xmlns="" val="191643975"/>
                    </a:ext>
                  </a:extLst>
                </a:gridCol>
                <a:gridCol w="5040559">
                  <a:extLst>
                    <a:ext uri="{9D8B030D-6E8A-4147-A177-3AD203B41FA5}">
                      <a16:colId xmlns:a16="http://schemas.microsoft.com/office/drawing/2014/main" xmlns="" val="2824450816"/>
                    </a:ext>
                  </a:extLst>
                </a:gridCol>
                <a:gridCol w="2376265">
                  <a:extLst>
                    <a:ext uri="{9D8B030D-6E8A-4147-A177-3AD203B41FA5}">
                      <a16:colId xmlns:a16="http://schemas.microsoft.com/office/drawing/2014/main" xmlns="" val="4131401465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Производитель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Динамика продаж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20158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МАРТИН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565,7%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9104936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ШЕЛМАНОВ КОНСТАНТИН ВЛАДИМИРОВИЧ ИП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281,8%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9912049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ОКТЯБРЬСКОЕ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238,3%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48636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АВАНГАРД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110,3%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31764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СЁМКИН ВАСИЛИЙ ЮРЬЕВИЧ ИП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106,8%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627150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МЕЖЕНИНОВСКАЯ ПТИЦЕФАБРИКА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07712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КАХЕТИ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85323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ТОМСКОЕ ПИВО ОАО (ТОВАР)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261865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ДАВИДЯН ПАВЕЛ ВЛАДИМИРОВИЧ ИП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270169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КУЗЬМИНКА КПП ТД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45,8%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69772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55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51520" y="692151"/>
            <a:ext cx="8640960" cy="720626"/>
          </a:xfrm>
        </p:spPr>
        <p:txBody>
          <a:bodyPr/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Этапы начала сотрудничества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4294967295"/>
          </p:nvPr>
        </p:nvSpPr>
        <p:spPr>
          <a:xfrm>
            <a:off x="430213" y="1628800"/>
            <a:ext cx="8462267" cy="4680793"/>
          </a:xfrm>
        </p:spPr>
        <p:txBody>
          <a:bodyPr>
            <a:normAutofit fontScale="62500" lnSpcReduction="20000"/>
          </a:bodyPr>
          <a:lstStyle/>
          <a:p>
            <a:pPr marL="514350" indent="-514350" algn="l">
              <a:buAutoNum type="arabicPeriod"/>
            </a:pP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Сделайте предложение на сайте</a:t>
            </a:r>
          </a:p>
          <a:p>
            <a:pPr marL="514350" indent="-514350" algn="l">
              <a:buAutoNum type="arabicPeriod"/>
            </a:pPr>
            <a:endParaRPr lang="ru-RU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AutoNum type="arabicPeriod"/>
            </a:pP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Пройдите этап оценки предложения и согласуйте условия поставки</a:t>
            </a:r>
          </a:p>
          <a:p>
            <a:pPr marL="514350" indent="-514350" algn="l">
              <a:buAutoNum type="arabicPeriod"/>
            </a:pPr>
            <a:endParaRPr lang="ru-RU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AutoNum type="arabicPeriod"/>
            </a:pP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Пройдите оценку благонадежности контрагента</a:t>
            </a:r>
          </a:p>
          <a:p>
            <a:pPr marL="514350" indent="-514350" algn="l">
              <a:buAutoNum type="arabicPeriod"/>
            </a:pPr>
            <a:endParaRPr lang="ru-RU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AutoNum type="arabicPeriod"/>
            </a:pP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Подпишите договор поставки</a:t>
            </a:r>
          </a:p>
          <a:p>
            <a:pPr marL="514350" indent="-514350" algn="l">
              <a:buAutoNum type="arabicPeriod"/>
            </a:pPr>
            <a:endParaRPr lang="ru-RU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AutoNum type="arabicPeriod"/>
            </a:pP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Заключите договор с провайдером (</a:t>
            </a:r>
            <a:r>
              <a:rPr lang="ru-RU" sz="3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Корус</a:t>
            </a: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/Контур) и подключитесь к системе ЭДО</a:t>
            </a:r>
          </a:p>
          <a:p>
            <a:pPr marL="514350" indent="-514350" algn="l">
              <a:buAutoNum type="arabicPeriod"/>
            </a:pPr>
            <a:endParaRPr lang="ru-RU" sz="3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AutoNum type="arabicPeriod"/>
            </a:pPr>
            <a:r>
              <a:rPr lang="ru-RU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Подпишите спецификацию и начните отгрузку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l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167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67544" y="5589240"/>
            <a:ext cx="777240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 sz="1400" b="1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772816"/>
            <a:ext cx="8496944" cy="4865053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95536" y="711403"/>
            <a:ext cx="8229600" cy="576064"/>
          </a:xfrm>
        </p:spPr>
        <p:txBody>
          <a:bodyPr/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Зайдите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на сайт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www.maria-ra.ru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251520" y="1641271"/>
            <a:ext cx="1008112" cy="419578"/>
          </a:xfrm>
          <a:prstGeom prst="ellipse">
            <a:avLst/>
          </a:prstGeom>
          <a:solidFill>
            <a:schemeClr val="lt1">
              <a:alpha val="0"/>
            </a:schemeClr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67544" y="5589240"/>
            <a:ext cx="777240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 sz="1400" b="1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654550"/>
            <a:ext cx="8396262" cy="5014810"/>
          </a:xfrm>
          <a:prstGeom prst="rect">
            <a:avLst/>
          </a:prstGeom>
        </p:spPr>
      </p:pic>
      <p:sp>
        <p:nvSpPr>
          <p:cNvPr id="8" name="Заголовок 6"/>
          <p:cNvSpPr txBox="1">
            <a:spLocks/>
          </p:cNvSpPr>
          <p:nvPr/>
        </p:nvSpPr>
        <p:spPr bwMode="auto">
          <a:xfrm>
            <a:off x="179512" y="692696"/>
            <a:ext cx="8684294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800" b="1" kern="0" dirty="0"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8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ройдите по ссылке «Автоматическая система передачи коммерческих предложений»</a:t>
            </a:r>
            <a:endParaRPr lang="ru-RU" sz="28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179512" y="5949280"/>
            <a:ext cx="1512168" cy="720080"/>
          </a:xfrm>
          <a:prstGeom prst="ellipse">
            <a:avLst/>
          </a:prstGeom>
          <a:solidFill>
            <a:schemeClr val="lt1">
              <a:alpha val="0"/>
            </a:schemeClr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77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67544" y="5589240"/>
            <a:ext cx="777240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 sz="1400" b="1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78462" y="1577868"/>
            <a:ext cx="8784976" cy="4957572"/>
          </a:xfrm>
          <a:prstGeom prst="rect">
            <a:avLst/>
          </a:prstGeom>
        </p:spPr>
      </p:pic>
      <p:sp>
        <p:nvSpPr>
          <p:cNvPr id="9" name="Заголовок 6"/>
          <p:cNvSpPr txBox="1">
            <a:spLocks/>
          </p:cNvSpPr>
          <p:nvPr/>
        </p:nvSpPr>
        <p:spPr bwMode="auto">
          <a:xfrm>
            <a:off x="178462" y="764704"/>
            <a:ext cx="850623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Скачать и заполнить анкету для Поставщиков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/>
          <p:cNvSpPr/>
          <p:nvPr/>
        </p:nvSpPr>
        <p:spPr bwMode="auto">
          <a:xfrm>
            <a:off x="1691680" y="5157192"/>
            <a:ext cx="2880320" cy="432048"/>
          </a:xfrm>
          <a:prstGeom prst="ellipse">
            <a:avLst/>
          </a:prstGeom>
          <a:solidFill>
            <a:schemeClr val="lt1">
              <a:alpha val="0"/>
            </a:schemeClr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97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67544" y="5589240"/>
            <a:ext cx="777240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 sz="1400" b="1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827880"/>
            <a:ext cx="8352928" cy="4913487"/>
          </a:xfrm>
          <a:prstGeom prst="rect">
            <a:avLst/>
          </a:prstGeom>
        </p:spPr>
      </p:pic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395536" y="764704"/>
            <a:ext cx="822960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Выберите вариант сотрудничества и товарную группу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1473424" y="6021288"/>
            <a:ext cx="2880320" cy="432048"/>
          </a:xfrm>
          <a:prstGeom prst="ellipse">
            <a:avLst/>
          </a:prstGeom>
          <a:solidFill>
            <a:schemeClr val="lt1">
              <a:alpha val="0"/>
            </a:schemeClr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1463924" y="5373216"/>
            <a:ext cx="2880320" cy="432048"/>
          </a:xfrm>
          <a:prstGeom prst="ellipse">
            <a:avLst/>
          </a:prstGeom>
          <a:solidFill>
            <a:schemeClr val="lt1">
              <a:alpha val="0"/>
            </a:schemeClr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67544" y="5589240"/>
            <a:ext cx="7772400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 sz="1400" b="1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700808"/>
            <a:ext cx="8640960" cy="5157192"/>
          </a:xfrm>
          <a:prstGeom prst="rect">
            <a:avLst/>
          </a:prstGeom>
        </p:spPr>
      </p:pic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385192" y="665932"/>
            <a:ext cx="822960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4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Заполните поля формы и вложите анкету.</a:t>
            </a:r>
          </a:p>
          <a:p>
            <a:r>
              <a:rPr lang="ru-RU" sz="24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Нажмите кнопку отправить</a:t>
            </a:r>
            <a:endParaRPr lang="ru-RU" sz="24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195288" y="5832028"/>
            <a:ext cx="2880320" cy="432048"/>
          </a:xfrm>
          <a:prstGeom prst="ellipse">
            <a:avLst/>
          </a:prstGeom>
          <a:solidFill>
            <a:schemeClr val="lt1">
              <a:alpha val="0"/>
            </a:schemeClr>
          </a:solidFill>
          <a:ln w="38100">
            <a:solidFill>
              <a:schemeClr val="accent2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44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764704"/>
            <a:ext cx="8229600" cy="6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sz="3200" b="1" kern="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1"/>
          <p:cNvSpPr>
            <a:spLocks noChangeArrowheads="1"/>
          </p:cNvSpPr>
          <p:nvPr/>
        </p:nvSpPr>
        <p:spPr bwMode="auto">
          <a:xfrm>
            <a:off x="585812" y="1196752"/>
            <a:ext cx="7993063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§"/>
              <a:defRPr/>
            </a:pPr>
            <a:r>
              <a:rPr lang="ru-RU" sz="2400" b="1" dirty="0">
                <a:cs typeface="Arial" panose="020B0604020202020204" pitchFamily="34" charset="0"/>
              </a:rPr>
              <a:t>Ваше предложение будет зарегистрировано в системе, и вы получите </a:t>
            </a:r>
            <a:r>
              <a:rPr lang="ru-RU" sz="2400" b="1" u="sng" dirty="0">
                <a:cs typeface="Arial" panose="020B0604020202020204" pitchFamily="34" charset="0"/>
              </a:rPr>
              <a:t>индивидуальный номер </a:t>
            </a:r>
            <a:r>
              <a:rPr lang="ru-RU" sz="2400" b="1" dirty="0">
                <a:cs typeface="Arial" panose="020B0604020202020204" pitchFamily="34" charset="0"/>
              </a:rPr>
              <a:t>регистрации;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ru-RU" sz="2400" b="1" dirty="0"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ru-RU" sz="2400" b="1" dirty="0">
                <a:cs typeface="Arial" panose="020B0604020202020204" pitchFamily="34" charset="0"/>
              </a:rPr>
              <a:t>В течение 14 рабочих дней Вам ответят. </a:t>
            </a:r>
          </a:p>
          <a:p>
            <a:pPr>
              <a:defRPr/>
            </a:pPr>
            <a:r>
              <a:rPr lang="ru-RU" sz="2400" b="1" dirty="0">
                <a:cs typeface="Arial" panose="020B0604020202020204" pitchFamily="34" charset="0"/>
              </a:rPr>
              <a:t>      Если ответ не получен, перейдите по соответствующей ссылке </a:t>
            </a:r>
          </a:p>
          <a:p>
            <a:pPr>
              <a:defRPr/>
            </a:pPr>
            <a:r>
              <a:rPr lang="ru-RU" sz="2400" b="1" dirty="0">
                <a:cs typeface="Arial" panose="020B0604020202020204" pitchFamily="34" charset="0"/>
              </a:rPr>
              <a:t>      или позвоните по телефону горячей </a:t>
            </a:r>
            <a:r>
              <a:rPr lang="ru-RU" sz="2400" b="1" dirty="0" smtClean="0">
                <a:cs typeface="Arial" panose="020B0604020202020204" pitchFamily="34" charset="0"/>
              </a:rPr>
              <a:t>линии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8-800-1000-810</a:t>
            </a:r>
            <a:r>
              <a:rPr lang="ru-RU" sz="2400" b="1" dirty="0">
                <a:cs typeface="Arial" panose="020B0604020202020204" pitchFamily="34" charset="0"/>
              </a:rPr>
              <a:t>;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ru-RU" sz="2400" dirty="0">
              <a:cs typeface="Arial" panose="020B0604020202020204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ru-RU" sz="2400" b="1" dirty="0">
                <a:cs typeface="Arial" panose="020B0604020202020204" pitchFamily="34" charset="0"/>
              </a:rPr>
              <a:t>Внимание! Для рассмотрения коммерческих предложений ПОЛНОЕ заполнение Анкеты- ОБЯЗАТЕЛЬНО!</a:t>
            </a:r>
            <a:endParaRPr lang="ru-RU" sz="24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12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5" cy="5328591"/>
          </a:xfrm>
        </p:spPr>
        <p:txBody>
          <a:bodyPr/>
          <a:lstStyle/>
          <a:p>
            <a:pPr>
              <a:defRPr/>
            </a:pPr>
            <a:r>
              <a:rPr lang="ru-RU" sz="2400" dirty="0" smtClean="0"/>
              <a:t>Акт расчета премии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Документы </a:t>
            </a:r>
            <a:r>
              <a:rPr lang="ru-RU" sz="2400" dirty="0"/>
              <a:t>по услугам продвижения </a:t>
            </a:r>
            <a:r>
              <a:rPr lang="ru-RU" sz="2400" dirty="0" smtClean="0"/>
              <a:t>товаров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Спецификация 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График поставки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Договор </a:t>
            </a:r>
            <a:r>
              <a:rPr lang="ru-RU" sz="2400" dirty="0"/>
              <a:t>(поставки, продвижения, пр.), протокол разногласия и </a:t>
            </a:r>
            <a:r>
              <a:rPr lang="ru-RU" sz="2400" dirty="0" smtClean="0"/>
              <a:t>дополнительные </a:t>
            </a:r>
            <a:r>
              <a:rPr lang="ru-RU" sz="2400" dirty="0"/>
              <a:t>соглашения к </a:t>
            </a:r>
            <a:r>
              <a:rPr lang="ru-RU" sz="2400" dirty="0" smtClean="0"/>
              <a:t>ним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Акт </a:t>
            </a:r>
            <a:r>
              <a:rPr lang="ru-RU" sz="2400" dirty="0"/>
              <a:t>сверки </a:t>
            </a:r>
            <a:r>
              <a:rPr lang="ru-RU" sz="2400" dirty="0" smtClean="0"/>
              <a:t>взаиморасчетов.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Акт приема-передач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dirty="0" smtClean="0"/>
              <a:t>Электронная доверенность </a:t>
            </a:r>
          </a:p>
          <a:p>
            <a:pPr marL="0" indent="0">
              <a:buFont typeface="Arial" charset="0"/>
              <a:buNone/>
              <a:defRPr/>
            </a:pPr>
            <a:r>
              <a:rPr lang="ru-RU" sz="2400" b="1" u="sng" dirty="0" smtClean="0">
                <a:solidFill>
                  <a:srgbClr val="C00000"/>
                </a:solidFill>
              </a:rPr>
              <a:t>Цель</a:t>
            </a:r>
            <a:r>
              <a:rPr lang="en-US" sz="2400" b="1" u="sng" dirty="0" smtClean="0">
                <a:solidFill>
                  <a:srgbClr val="C00000"/>
                </a:solidFill>
              </a:rPr>
              <a:t>:</a:t>
            </a:r>
            <a:r>
              <a:rPr lang="ru-RU" sz="2400" b="1" dirty="0" smtClean="0">
                <a:solidFill>
                  <a:srgbClr val="C00000"/>
                </a:solidFill>
              </a:rPr>
              <a:t> повысить эффективность  </a:t>
            </a:r>
            <a:r>
              <a:rPr lang="ru-RU" sz="2400" b="1" dirty="0">
                <a:solidFill>
                  <a:srgbClr val="C00000"/>
                </a:solidFill>
              </a:rPr>
              <a:t>сотрудничества </a:t>
            </a:r>
            <a:r>
              <a:rPr lang="ru-RU" sz="2400" b="1" dirty="0" smtClean="0">
                <a:solidFill>
                  <a:srgbClr val="C00000"/>
                </a:solidFill>
              </a:rPr>
              <a:t>с партнерами и сократить общие затрат </a:t>
            </a:r>
            <a:r>
              <a:rPr lang="ru-RU" sz="2400" b="1" dirty="0">
                <a:solidFill>
                  <a:srgbClr val="C00000"/>
                </a:solidFill>
              </a:rPr>
              <a:t>на обработку </a:t>
            </a:r>
            <a:r>
              <a:rPr lang="ru-RU" sz="2400" b="1" dirty="0" smtClean="0">
                <a:solidFill>
                  <a:srgbClr val="C00000"/>
                </a:solidFill>
              </a:rPr>
              <a:t>и  хранение документации.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8" name="Заголовок 6"/>
          <p:cNvSpPr txBox="1">
            <a:spLocks/>
          </p:cNvSpPr>
          <p:nvPr/>
        </p:nvSpPr>
        <p:spPr bwMode="auto">
          <a:xfrm>
            <a:off x="457199" y="822826"/>
            <a:ext cx="822960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3200" b="1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ТС Мария-Ра работает по ЭДО </a:t>
            </a:r>
            <a:endParaRPr lang="ru-RU" sz="3200" b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0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764704"/>
            <a:ext cx="8229600" cy="6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sz="3200" b="1" kern="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980728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200" b="1" kern="0" dirty="0" smtClean="0">
                <a:latin typeface="+mj-lt"/>
                <a:ea typeface="+mj-ea"/>
                <a:cs typeface="+mj-cs"/>
              </a:rPr>
              <a:t>Топ 5 Томских производителей с лучшим уровнем выполнения заказов</a:t>
            </a:r>
            <a:endParaRPr lang="ru-RU" altLang="ru-RU" sz="3200" b="1" kern="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41553"/>
              </p:ext>
            </p:extLst>
          </p:nvPr>
        </p:nvGraphicFramePr>
        <p:xfrm>
          <a:off x="683568" y="2780928"/>
          <a:ext cx="7848872" cy="2235945"/>
        </p:xfrm>
        <a:graphic>
          <a:graphicData uri="http://schemas.openxmlformats.org/drawingml/2006/table">
            <a:tbl>
              <a:tblPr/>
              <a:tblGrid>
                <a:gridCol w="598009">
                  <a:extLst>
                    <a:ext uri="{9D8B030D-6E8A-4147-A177-3AD203B41FA5}">
                      <a16:colId xmlns:a16="http://schemas.microsoft.com/office/drawing/2014/main" xmlns="" val="3218515967"/>
                    </a:ext>
                  </a:extLst>
                </a:gridCol>
                <a:gridCol w="5162631">
                  <a:extLst>
                    <a:ext uri="{9D8B030D-6E8A-4147-A177-3AD203B41FA5}">
                      <a16:colId xmlns:a16="http://schemas.microsoft.com/office/drawing/2014/main" xmlns="" val="163002224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xmlns="" val="772906917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Поставщик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Уровень выполнения заказов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81340611"/>
                  </a:ext>
                </a:extLst>
              </a:tr>
              <a:tr h="3053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ТИМБЕРГРУПП ООО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05293212"/>
                  </a:ext>
                </a:extLst>
              </a:tr>
              <a:tr h="3053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ГАВРИЛЕНКО ВАСИЛИЙ АНДРЕЕВИЧ ИП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08241514"/>
                  </a:ext>
                </a:extLst>
              </a:tr>
              <a:tr h="3053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ОКТЯБРЬСКОЕ ООО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6916537"/>
                  </a:ext>
                </a:extLst>
              </a:tr>
              <a:tr h="3053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АКОПЯН АРАИК МХИТАРОВИЧ ИП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80710328"/>
                  </a:ext>
                </a:extLst>
              </a:tr>
              <a:tr h="273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ШЕЛМАНОВ КОНСТАНТИН ВЛАДИМИРОВИЧ ИП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40606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918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764704"/>
            <a:ext cx="8229600" cy="6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sz="3200" b="1" kern="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980728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200" b="1" kern="0" dirty="0" smtClean="0">
                <a:ea typeface="+mj-ea"/>
                <a:cs typeface="Arial" panose="020B0604020202020204" pitchFamily="34" charset="0"/>
              </a:rPr>
              <a:t>Топ 5 Томских производителей с недостаточным уровнем выполнения заказов</a:t>
            </a:r>
            <a:endParaRPr lang="ru-RU" altLang="ru-RU" sz="3200" b="1" kern="0" dirty="0"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558156"/>
              </p:ext>
            </p:extLst>
          </p:nvPr>
        </p:nvGraphicFramePr>
        <p:xfrm>
          <a:off x="811114" y="2780928"/>
          <a:ext cx="7809803" cy="2180156"/>
        </p:xfrm>
        <a:graphic>
          <a:graphicData uri="http://schemas.openxmlformats.org/drawingml/2006/table">
            <a:tbl>
              <a:tblPr/>
              <a:tblGrid>
                <a:gridCol w="391329">
                  <a:extLst>
                    <a:ext uri="{9D8B030D-6E8A-4147-A177-3AD203B41FA5}">
                      <a16:colId xmlns:a16="http://schemas.microsoft.com/office/drawing/2014/main" xmlns="" val="2058799447"/>
                    </a:ext>
                  </a:extLst>
                </a:gridCol>
                <a:gridCol w="5377918">
                  <a:extLst>
                    <a:ext uri="{9D8B030D-6E8A-4147-A177-3AD203B41FA5}">
                      <a16:colId xmlns:a16="http://schemas.microsoft.com/office/drawing/2014/main" xmlns="" val="1105056392"/>
                    </a:ext>
                  </a:extLst>
                </a:gridCol>
                <a:gridCol w="2040556">
                  <a:extLst>
                    <a:ext uri="{9D8B030D-6E8A-4147-A177-3AD203B41FA5}">
                      <a16:colId xmlns:a16="http://schemas.microsoft.com/office/drawing/2014/main" xmlns="" val="2210610914"/>
                    </a:ext>
                  </a:extLst>
                </a:gridCol>
              </a:tblGrid>
              <a:tr h="20010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Поставщик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Уровень выполнения заказов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E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40187179"/>
                  </a:ext>
                </a:extLst>
              </a:tr>
              <a:tr h="3237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КАРТАШОВА МАРИЯ ВАСИЛЬЕВНА ИП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74,3%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152487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ТИМИРЛАК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80,1%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1903682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БРИЗ ООО РОЗНИЦА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85,9%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698699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САВА ТД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88,2%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27664356"/>
                  </a:ext>
                </a:extLst>
              </a:tr>
              <a:tr h="23671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8476" marR="8476" marT="84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КДВ ГРУПП ООО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effectLst/>
                          <a:latin typeface="Calibri" panose="020F0502020204030204" pitchFamily="34" charset="0"/>
                        </a:rPr>
                        <a:t>92,5%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5645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81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764704"/>
            <a:ext cx="8229600" cy="6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sz="3200" b="1" kern="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980728"/>
            <a:ext cx="76328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200" b="1" kern="0" dirty="0" smtClean="0">
                <a:ea typeface="+mj-ea"/>
                <a:cs typeface="Arial" panose="020B0604020202020204" pitchFamily="34" charset="0"/>
              </a:rPr>
              <a:t>Преимущества ТС Мария-Ра</a:t>
            </a:r>
            <a:endParaRPr lang="ru-RU" altLang="ru-RU" sz="3200" b="1" kern="0" dirty="0">
              <a:ea typeface="+mj-ea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3178188" y="1675544"/>
            <a:ext cx="2808312" cy="504056"/>
          </a:xfrm>
          <a:prstGeom prst="rect">
            <a:avLst/>
          </a:prstGeom>
          <a:solidFill>
            <a:schemeClr val="bg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Arial" charset="0"/>
              </a:rPr>
              <a:t>Региональная сеть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8" name="Стрелка вниз 7"/>
          <p:cNvSpPr/>
          <p:nvPr/>
        </p:nvSpPr>
        <p:spPr bwMode="auto">
          <a:xfrm>
            <a:off x="4258308" y="2264103"/>
            <a:ext cx="648072" cy="1092889"/>
          </a:xfrm>
          <a:prstGeom prst="downArrow">
            <a:avLst/>
          </a:prstGeom>
          <a:solidFill>
            <a:schemeClr val="tx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 bwMode="auto">
          <a:xfrm>
            <a:off x="467544" y="3356992"/>
            <a:ext cx="8229600" cy="2627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dirty="0"/>
              <a:t>Стабильность и предсказуемость</a:t>
            </a:r>
            <a:r>
              <a:rPr lang="ru-RU" altLang="ru-RU" sz="2400" b="1" dirty="0" smtClean="0"/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alt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dirty="0" smtClean="0"/>
              <a:t>Способны </a:t>
            </a:r>
            <a:r>
              <a:rPr lang="ru-RU" altLang="ru-RU" sz="2400" b="1" dirty="0"/>
              <a:t>лучше слышать </a:t>
            </a:r>
            <a:r>
              <a:rPr lang="ru-RU" altLang="ru-RU" sz="2400" b="1" dirty="0" smtClean="0"/>
              <a:t>покупателей и партнеров;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altLang="ru-RU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dirty="0" smtClean="0"/>
              <a:t>Готовы </a:t>
            </a:r>
            <a:r>
              <a:rPr lang="ru-RU" altLang="ru-RU" sz="2400" b="1" dirty="0"/>
              <a:t>делиться информацией и развивать производителей</a:t>
            </a:r>
            <a:r>
              <a:rPr lang="ru-RU" altLang="ru-RU" sz="2400" b="1" dirty="0" smtClean="0"/>
              <a:t>.</a:t>
            </a:r>
            <a:endParaRPr lang="ru-RU" alt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14362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76470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ea typeface="+mj-ea"/>
                <a:cs typeface="Arial" panose="020B0604020202020204" pitchFamily="34" charset="0"/>
              </a:rPr>
              <a:t>Прежде чем купить оборудование и произвести </a:t>
            </a:r>
            <a:endParaRPr lang="ru-RU" sz="3200" b="1" dirty="0"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204864"/>
            <a:ext cx="770485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dirty="0">
                <a:cs typeface="Arial" panose="020B0604020202020204" pitchFamily="34" charset="0"/>
              </a:rPr>
              <a:t>Изучите рынок, конкурентную среду и потребности покупателей;</a:t>
            </a:r>
          </a:p>
          <a:p>
            <a:endParaRPr lang="ru-RU" altLang="ru-RU" sz="2400" dirty="0">
              <a:cs typeface="Arial" panose="020B0604020202020204" pitchFamily="34" charset="0"/>
            </a:endParaRPr>
          </a:p>
          <a:p>
            <a:endParaRPr lang="ru-RU" altLang="ru-RU" sz="2400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dirty="0">
                <a:cs typeface="Arial" panose="020B0604020202020204" pitchFamily="34" charset="0"/>
              </a:rPr>
              <a:t>Проверьте информацию через опрос закупщиков в нескольких сетях;</a:t>
            </a:r>
          </a:p>
          <a:p>
            <a:endParaRPr lang="ru-RU" altLang="ru-RU" sz="2400" dirty="0">
              <a:cs typeface="Arial" panose="020B0604020202020204" pitchFamily="34" charset="0"/>
            </a:endParaRPr>
          </a:p>
          <a:p>
            <a:endParaRPr lang="ru-RU" altLang="ru-RU" sz="2400" dirty="0"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dirty="0">
                <a:cs typeface="Arial" panose="020B0604020202020204" pitchFamily="34" charset="0"/>
              </a:rPr>
              <a:t>Посетите магазины, оцените полку, определите конкурентное преимущество вашего товара.</a:t>
            </a:r>
          </a:p>
          <a:p>
            <a:endParaRPr lang="ru-RU" altLang="ru-RU" b="1" dirty="0"/>
          </a:p>
          <a:p>
            <a:endParaRPr lang="ru-RU" altLang="ru-RU" b="1" dirty="0"/>
          </a:p>
        </p:txBody>
      </p:sp>
    </p:spTree>
    <p:extLst>
      <p:ext uri="{BB962C8B-B14F-4D97-AF65-F5344CB8AC3E}">
        <p14:creationId xmlns:p14="http://schemas.microsoft.com/office/powerpoint/2010/main" val="3069063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6"/>
          <p:cNvSpPr txBox="1">
            <a:spLocks/>
          </p:cNvSpPr>
          <p:nvPr/>
        </p:nvSpPr>
        <p:spPr bwMode="auto">
          <a:xfrm>
            <a:off x="467544" y="764704"/>
            <a:ext cx="8229600" cy="669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sz="3200" b="1" kern="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6505" y="3244334"/>
            <a:ext cx="78309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4000" b="1" kern="0" dirty="0">
                <a:latin typeface="+mj-lt"/>
                <a:ea typeface="+mj-ea"/>
                <a:cs typeface="+mj-cs"/>
              </a:rPr>
              <a:t>Поможем друг другу стать лучше!</a:t>
            </a:r>
            <a:endParaRPr lang="ru-RU" sz="4000" b="1" kern="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7169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2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3.xml><?xml version="1.0" encoding="utf-8"?>
<a:theme xmlns:a="http://schemas.openxmlformats.org/drawingml/2006/main" name="2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4.xml><?xml version="1.0" encoding="utf-8"?>
<a:theme xmlns:a="http://schemas.openxmlformats.org/drawingml/2006/main" name="1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5.xml><?xml version="1.0" encoding="utf-8"?>
<a:theme xmlns:a="http://schemas.openxmlformats.org/drawingml/2006/main" name="4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6.xml><?xml version="1.0" encoding="utf-8"?>
<a:theme xmlns:a="http://schemas.openxmlformats.org/drawingml/2006/main" name="12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7.xml><?xml version="1.0" encoding="utf-8"?>
<a:theme xmlns:a="http://schemas.openxmlformats.org/drawingml/2006/main" name="14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8.xml><?xml version="1.0" encoding="utf-8"?>
<a:theme xmlns:a="http://schemas.openxmlformats.org/drawingml/2006/main" name="15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9.xml><?xml version="1.0" encoding="utf-8"?>
<a:theme xmlns:a="http://schemas.openxmlformats.org/drawingml/2006/main" name="16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10.xml><?xml version="1.0" encoding="utf-8"?>
<a:theme xmlns:a="http://schemas.openxmlformats.org/drawingml/2006/main" name="18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11.xml><?xml version="1.0" encoding="utf-8"?>
<a:theme xmlns:a="http://schemas.openxmlformats.org/drawingml/2006/main" name="5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12.xml><?xml version="1.0" encoding="utf-8"?>
<a:theme xmlns:a="http://schemas.openxmlformats.org/drawingml/2006/main" name="17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Тема1" id="{ADD5F83D-25BA-4B16-8D6D-2BDC1CA2BC64}" vid="{1D299699-4662-48AF-9F9B-3815DBE80CC7}"/>
    </a:ext>
  </a:extLst>
</a:theme>
</file>

<file path=ppt/theme/theme13.xml><?xml version="1.0" encoding="utf-8"?>
<a:theme xmlns:a="http://schemas.openxmlformats.org/drawingml/2006/main" name="1_Тема Office">
  <a:themeElements>
    <a:clrScheme name="1_Тема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Показатели РС январь 2019 (от 7.02.)</Template>
  <TotalTime>49756</TotalTime>
  <Words>608</Words>
  <Application>Microsoft Office PowerPoint</Application>
  <PresentationFormat>Экран (4:3)</PresentationFormat>
  <Paragraphs>206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13</vt:i4>
      </vt:variant>
      <vt:variant>
        <vt:lpstr>Заголовки слайдов</vt:lpstr>
      </vt:variant>
      <vt:variant>
        <vt:i4>19</vt:i4>
      </vt:variant>
    </vt:vector>
  </HeadingPairs>
  <TitlesOfParts>
    <vt:vector size="32" baseType="lpstr">
      <vt:lpstr>13_Тема1</vt:lpstr>
      <vt:lpstr>Тема1</vt:lpstr>
      <vt:lpstr>2_Тема1</vt:lpstr>
      <vt:lpstr>1_Тема1</vt:lpstr>
      <vt:lpstr>4_Тема1</vt:lpstr>
      <vt:lpstr>12_Тема1</vt:lpstr>
      <vt:lpstr>14_Тема1</vt:lpstr>
      <vt:lpstr>15_Тема1</vt:lpstr>
      <vt:lpstr>16_Тема1</vt:lpstr>
      <vt:lpstr>18_Тема1</vt:lpstr>
      <vt:lpstr>5_Тема1</vt:lpstr>
      <vt:lpstr>17_Тема1</vt:lpstr>
      <vt:lpstr>1_Тема Office</vt:lpstr>
      <vt:lpstr>ТС «Мария-Ра»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начала сотрудничества</vt:lpstr>
      <vt:lpstr>Зайдите на сайт www.maria-ra.ru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Мария-Ра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Рекламные материалы</dc:title>
  <dc:creator>лохматов</dc:creator>
  <cp:lastModifiedBy>Софья Сергеевна Мирончик</cp:lastModifiedBy>
  <cp:revision>2163</cp:revision>
  <cp:lastPrinted>2019-04-10T11:02:34Z</cp:lastPrinted>
  <dcterms:created xsi:type="dcterms:W3CDTF">2008-04-21T10:39:41Z</dcterms:created>
  <dcterms:modified xsi:type="dcterms:W3CDTF">2020-01-29T11:04:35Z</dcterms:modified>
</cp:coreProperties>
</file>