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74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300" r:id="rId11"/>
    <p:sldId id="301" r:id="rId12"/>
    <p:sldId id="302" r:id="rId13"/>
    <p:sldId id="293" r:id="rId14"/>
    <p:sldId id="297" r:id="rId15"/>
    <p:sldId id="298" r:id="rId16"/>
    <p:sldId id="303" r:id="rId17"/>
    <p:sldId id="299" r:id="rId18"/>
    <p:sldId id="279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0FF"/>
    <a:srgbClr val="4161B8"/>
    <a:srgbClr val="90F5FA"/>
    <a:srgbClr val="0BEAF5"/>
    <a:srgbClr val="2976B7"/>
    <a:srgbClr val="57A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2;&#1077;&#1088;&#1086;&#1087;&#1088;&#1080;&#1103;&#1090;&#1080;&#1103;%20&#1089;%202017&#1075;&#1086;&#1076;&#1072;\&#1042;&#1080;&#1085;&#1085;&#1080;&#1082;&#1086;&#1074;&#1072;%20&#1045;.%20&#1048;._&#1040;&#1085;&#1090;&#1080;&#1085;&#1072;&#1088;&#1082;&#1086;&#1090;&#1080;&#1095;&#1077;&#1089;&#1082;&#1072;&#1103;%20&#1082;&#1086;&#1085;&#1092;&#1077;&#1088;&#1077;&#1085;&#1094;&#1080;&#1103;_\2022\&#1044;&#1083;&#1103;%20&#1076;&#1086;&#1082;&#1083;&#1072;&#1076;&#1072;%20&#1050;&#1086;&#1085;&#1076;&#1080;&#1085;&#1089;&#1082;&#1086;&#1081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2019</c:v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Лист1!$C$3:$C$4</c:f>
              <c:strCache>
                <c:ptCount val="1"/>
                <c:pt idx="0">
                  <c:v>количество</c:v>
                </c:pt>
              </c:strCache>
              <c:extLst/>
            </c:strRef>
          </c:cat>
          <c:val>
            <c:numRef>
              <c:f>Лист1!$D$3:$D$4</c:f>
              <c:numCache>
                <c:formatCode>General</c:formatCode>
                <c:ptCount val="1"/>
                <c:pt idx="0">
                  <c:v>3588</c:v>
                </c:pt>
              </c:numCache>
              <c:extLst/>
            </c:numRef>
          </c:val>
        </c:ser>
        <c:ser>
          <c:idx val="1"/>
          <c:order val="1"/>
          <c:tx>
            <c:v>2020</c:v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Лист1!$C$3:$C$4</c:f>
              <c:strCache>
                <c:ptCount val="1"/>
                <c:pt idx="0">
                  <c:v>количество</c:v>
                </c:pt>
              </c:strCache>
              <c:extLst/>
            </c:strRef>
          </c:cat>
          <c:val>
            <c:numRef>
              <c:f>Лист1!$E$3:$E$4</c:f>
              <c:numCache>
                <c:formatCode>General</c:formatCode>
                <c:ptCount val="1"/>
                <c:pt idx="0">
                  <c:v>3511</c:v>
                </c:pt>
              </c:numCache>
              <c:extLst/>
            </c:numRef>
          </c:val>
        </c:ser>
        <c:ser>
          <c:idx val="2"/>
          <c:order val="2"/>
          <c:tx>
            <c:v>2021</c:v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Лист1!$C$3:$C$4</c:f>
              <c:strCache>
                <c:ptCount val="1"/>
                <c:pt idx="0">
                  <c:v>количество</c:v>
                </c:pt>
              </c:strCache>
              <c:extLst/>
            </c:strRef>
          </c:cat>
          <c:val>
            <c:numRef>
              <c:f>Лист1!$F$3:$F$4</c:f>
              <c:numCache>
                <c:formatCode>General</c:formatCode>
                <c:ptCount val="1"/>
                <c:pt idx="0">
                  <c:v>3591</c:v>
                </c:pt>
              </c:numCache>
              <c:extLst/>
            </c:numRef>
          </c:val>
        </c:ser>
        <c:ser>
          <c:idx val="3"/>
          <c:order val="3"/>
          <c:tx>
            <c:v>2022</c:v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Лист1!$C$3:$C$4</c:f>
              <c:strCache>
                <c:ptCount val="1"/>
                <c:pt idx="0">
                  <c:v>количество</c:v>
                </c:pt>
              </c:strCache>
              <c:extLst/>
            </c:strRef>
          </c:cat>
          <c:val>
            <c:numRef>
              <c:f>Лист1!$G$3:$G$4</c:f>
              <c:numCache>
                <c:formatCode>General</c:formatCode>
                <c:ptCount val="1"/>
                <c:pt idx="0">
                  <c:v>3761</c:v>
                </c:pt>
              </c:numCache>
              <c:extLst/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90392448"/>
        <c:axId val="490392840"/>
      </c:barChart>
      <c:catAx>
        <c:axId val="490392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90392840"/>
        <c:crosses val="autoZero"/>
        <c:auto val="1"/>
        <c:lblAlgn val="ctr"/>
        <c:lblOffset val="100"/>
        <c:noMultiLvlLbl val="0"/>
      </c:catAx>
      <c:valAx>
        <c:axId val="490392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90392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9.6699465078280741E-2"/>
          <c:y val="0.16289673790776152"/>
          <c:w val="0.90330052493438318"/>
          <c:h val="0.66998656417947755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tx>
          <c:spPr>
            <a:ln w="571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Лист1!$B$1:$D$1</c:f>
              <c:strCach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strCache>
            </c:strRef>
          </c:cat>
          <c:val>
            <c:numRef>
              <c:f>Лист1!$B$2:$D$2</c:f>
              <c:numCache>
                <c:formatCode>General</c:formatCode>
                <c:ptCount val="3"/>
                <c:pt idx="0">
                  <c:v>20.2</c:v>
                </c:pt>
                <c:pt idx="1">
                  <c:v>20.8</c:v>
                </c:pt>
                <c:pt idx="2">
                  <c:v>20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489405544"/>
        <c:axId val="489407112"/>
      </c:lineChart>
      <c:catAx>
        <c:axId val="489405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9407112"/>
        <c:crosses val="autoZero"/>
        <c:auto val="1"/>
        <c:lblAlgn val="ctr"/>
        <c:lblOffset val="100"/>
        <c:noMultiLvlLbl val="0"/>
      </c:catAx>
      <c:valAx>
        <c:axId val="489407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89405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406668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83562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847643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61034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70586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35570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992377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652618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898245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45617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598532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F001-E8AB-4EC2-8E68-A64069440A57}" type="datetimeFigureOut">
              <a:rPr lang="ru-RU" smtClean="0"/>
              <a:t>14.02.2023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583DC-B325-4C25-86EA-EB2209B0D4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99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g"/><Relationship Id="rId4" Type="http://schemas.openxmlformats.org/officeDocument/2006/relationships/image" Target="../media/image12.jpe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4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226502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17446" y="455368"/>
            <a:ext cx="11887200" cy="461665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МУНИЦИПАЛЬНАЯ  </a:t>
            </a:r>
            <a:r>
              <a:rPr lang="ru-RU" altLang="ru-RU" sz="24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АНТИНАРКОТИЧЕСКАЯ </a:t>
            </a:r>
            <a:r>
              <a:rPr lang="ru-RU" altLang="ru-RU" sz="2400" b="1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КОНФЕРЕНЦИЯ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07" y="270984"/>
            <a:ext cx="1187623" cy="14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996" y="216555"/>
            <a:ext cx="1540217" cy="141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10078996" y="212709"/>
            <a:ext cx="1540217" cy="141504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14907" y="5178324"/>
            <a:ext cx="840497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4000" b="1" dirty="0" smtClean="0">
                <a:solidFill>
                  <a:srgbClr val="0065B0"/>
                </a:solidFill>
              </a:rPr>
              <a:t>КОНДИНСКАЯ Татьяна Юрьевна</a:t>
            </a:r>
            <a:endParaRPr lang="ru-RU" altLang="ru-RU" sz="1400" b="1" dirty="0"/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2000" b="1" i="1" dirty="0">
                <a:solidFill>
                  <a:srgbClr val="203864"/>
                </a:solidFill>
              </a:rPr>
              <a:t>заместитель </a:t>
            </a:r>
            <a:r>
              <a:rPr lang="ru-RU" sz="2000" b="1" i="1" dirty="0" smtClean="0">
                <a:solidFill>
                  <a:srgbClr val="203864"/>
                </a:solidFill>
              </a:rPr>
              <a:t>Мэра ЗАТО </a:t>
            </a:r>
            <a:r>
              <a:rPr lang="ru-RU" sz="2000" b="1" i="1" dirty="0">
                <a:solidFill>
                  <a:srgbClr val="203864"/>
                </a:solidFill>
              </a:rPr>
              <a:t>Северск по социальной политике</a:t>
            </a:r>
            <a:endParaRPr lang="ru-RU" altLang="ru-RU" sz="2000" b="1" i="1" dirty="0">
              <a:solidFill>
                <a:srgbClr val="203864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4907" y="1638894"/>
            <a:ext cx="1108773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ИТОГИ РАБОТЫ ПО ФОРМИРОВАНИЮ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КУЛЬТУРЫ ЗДОРОВОГО И БЕЗОПАСНОГО ПОВЕДЕНИЯ ПОДРОСТКОВ И МОЛОДЕЖИ В УСЛОВИЯХ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ПАНДЕМИИ КОРОНАВИРУСНОЙ ИНФЕКЦИИ.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АКТУАЛЬНЫЕ ВОПРОСЫ ПРОФИЛАКТИКИ ПОТРЕБЛЕНИЯ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ПАВ В МОЛОДЕЖНОЙ СРЕДЕ.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ЗАДАЧИ НА НОВЫЙ ПЕРИОД</a:t>
            </a:r>
            <a:endParaRPr lang="ru-RU" sz="32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732355" y="5178324"/>
            <a:ext cx="10248834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0387913" y="6193987"/>
            <a:ext cx="149695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ru-RU" altLang="ru-RU" sz="2000" b="1" i="1" dirty="0" smtClean="0">
                <a:solidFill>
                  <a:srgbClr val="203864"/>
                </a:solidFill>
              </a:rPr>
              <a:t>02.12.2022</a:t>
            </a:r>
            <a:endParaRPr lang="ru-RU" altLang="ru-RU" sz="2000" b="1" i="1" dirty="0">
              <a:solidFill>
                <a:srgbClr val="2038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5694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1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59" y="1372364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10078996" y="212709"/>
            <a:ext cx="1540217" cy="141504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548" y="2503827"/>
            <a:ext cx="2476435" cy="2502413"/>
          </a:xfrm>
          <a:prstGeom prst="rect">
            <a:avLst/>
          </a:prstGeom>
        </p:spPr>
      </p:pic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788727" y="358036"/>
            <a:ext cx="941643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ru-RU" sz="4000" b="1" dirty="0" smtClean="0">
                <a:solidFill>
                  <a:srgbClr val="0065B0"/>
                </a:solidFill>
              </a:rPr>
              <a:t>Социально-психологическое тестирование подростков</a:t>
            </a:r>
            <a:endParaRPr lang="ru-RU" altLang="ru-RU" sz="1400" b="1" dirty="0"/>
          </a:p>
        </p:txBody>
      </p:sp>
      <p:graphicFrame>
        <p:nvGraphicFramePr>
          <p:cNvPr id="18" name="Диаграмма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90949990"/>
              </p:ext>
            </p:extLst>
          </p:nvPr>
        </p:nvGraphicFramePr>
        <p:xfrm>
          <a:off x="4899759" y="1881328"/>
          <a:ext cx="6143059" cy="42174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7720595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1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027444" y="500661"/>
            <a:ext cx="8747487" cy="2062103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Муниципальная программа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«Профилактика 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алкоголизма, наркомании, </a:t>
            </a:r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токсикомании и 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ВИЧ-инфекции среди </a:t>
            </a:r>
            <a:endParaRPr lang="ru-RU" sz="3200" b="1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подростков 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и молодежи ЗАТО Северск» </a:t>
            </a:r>
          </a:p>
        </p:txBody>
      </p:sp>
      <p:grpSp>
        <p:nvGrpSpPr>
          <p:cNvPr id="134" name="Группа 133"/>
          <p:cNvGrpSpPr/>
          <p:nvPr/>
        </p:nvGrpSpPr>
        <p:grpSpPr>
          <a:xfrm>
            <a:off x="1834856" y="3704560"/>
            <a:ext cx="1216404" cy="2005944"/>
            <a:chOff x="2913498" y="4412609"/>
            <a:chExt cx="1216404" cy="2005944"/>
          </a:xfrm>
        </p:grpSpPr>
        <p:grpSp>
          <p:nvGrpSpPr>
            <p:cNvPr id="108" name="Группа 107"/>
            <p:cNvGrpSpPr/>
            <p:nvPr/>
          </p:nvGrpSpPr>
          <p:grpSpPr>
            <a:xfrm>
              <a:off x="2913498" y="5528868"/>
              <a:ext cx="1216404" cy="889685"/>
              <a:chOff x="2457974" y="3716323"/>
              <a:chExt cx="1216404" cy="889685"/>
            </a:xfrm>
          </p:grpSpPr>
          <p:grpSp>
            <p:nvGrpSpPr>
              <p:cNvPr id="116" name="Группа 115"/>
              <p:cNvGrpSpPr/>
              <p:nvPr/>
            </p:nvGrpSpPr>
            <p:grpSpPr>
              <a:xfrm>
                <a:off x="2457974" y="3909357"/>
                <a:ext cx="1216404" cy="696651"/>
                <a:chOff x="2457974" y="3716323"/>
                <a:chExt cx="1216404" cy="696651"/>
              </a:xfrm>
            </p:grpSpPr>
            <p:sp>
              <p:nvSpPr>
                <p:cNvPr id="120" name="Овал 119"/>
                <p:cNvSpPr/>
                <p:nvPr/>
              </p:nvSpPr>
              <p:spPr>
                <a:xfrm>
                  <a:off x="2457974" y="3758633"/>
                  <a:ext cx="1216404" cy="65434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1" name="Овал 120"/>
                <p:cNvSpPr/>
                <p:nvPr/>
              </p:nvSpPr>
              <p:spPr>
                <a:xfrm>
                  <a:off x="2457974" y="3716323"/>
                  <a:ext cx="1216404" cy="654341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17" name="Группа 116"/>
              <p:cNvGrpSpPr/>
              <p:nvPr/>
            </p:nvGrpSpPr>
            <p:grpSpPr>
              <a:xfrm>
                <a:off x="2457974" y="3716323"/>
                <a:ext cx="1216404" cy="696651"/>
                <a:chOff x="2457974" y="3716323"/>
                <a:chExt cx="1216404" cy="696651"/>
              </a:xfrm>
            </p:grpSpPr>
            <p:sp>
              <p:nvSpPr>
                <p:cNvPr id="118" name="Овал 117"/>
                <p:cNvSpPr/>
                <p:nvPr/>
              </p:nvSpPr>
              <p:spPr>
                <a:xfrm>
                  <a:off x="2457974" y="3758633"/>
                  <a:ext cx="1216404" cy="65434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9" name="Овал 118"/>
                <p:cNvSpPr/>
                <p:nvPr/>
              </p:nvSpPr>
              <p:spPr>
                <a:xfrm>
                  <a:off x="2457974" y="3716323"/>
                  <a:ext cx="1216404" cy="654341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109" name="Группа 108"/>
            <p:cNvGrpSpPr/>
            <p:nvPr/>
          </p:nvGrpSpPr>
          <p:grpSpPr>
            <a:xfrm>
              <a:off x="2913498" y="5344223"/>
              <a:ext cx="1216404" cy="889685"/>
              <a:chOff x="2457974" y="3716323"/>
              <a:chExt cx="1216404" cy="889685"/>
            </a:xfrm>
          </p:grpSpPr>
          <p:grpSp>
            <p:nvGrpSpPr>
              <p:cNvPr id="110" name="Группа 109"/>
              <p:cNvGrpSpPr/>
              <p:nvPr/>
            </p:nvGrpSpPr>
            <p:grpSpPr>
              <a:xfrm>
                <a:off x="2457974" y="3909357"/>
                <a:ext cx="1216404" cy="696651"/>
                <a:chOff x="2457974" y="3716323"/>
                <a:chExt cx="1216404" cy="696651"/>
              </a:xfrm>
            </p:grpSpPr>
            <p:sp>
              <p:nvSpPr>
                <p:cNvPr id="114" name="Овал 113"/>
                <p:cNvSpPr/>
                <p:nvPr/>
              </p:nvSpPr>
              <p:spPr>
                <a:xfrm>
                  <a:off x="2457974" y="3758633"/>
                  <a:ext cx="1216404" cy="65434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5" name="Овал 114"/>
                <p:cNvSpPr/>
                <p:nvPr/>
              </p:nvSpPr>
              <p:spPr>
                <a:xfrm>
                  <a:off x="2457974" y="3716323"/>
                  <a:ext cx="1216404" cy="654341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111" name="Группа 110"/>
              <p:cNvGrpSpPr/>
              <p:nvPr/>
            </p:nvGrpSpPr>
            <p:grpSpPr>
              <a:xfrm>
                <a:off x="2457974" y="3716323"/>
                <a:ext cx="1216404" cy="696651"/>
                <a:chOff x="2457974" y="3716323"/>
                <a:chExt cx="1216404" cy="696651"/>
              </a:xfrm>
            </p:grpSpPr>
            <p:sp>
              <p:nvSpPr>
                <p:cNvPr id="112" name="Овал 111"/>
                <p:cNvSpPr/>
                <p:nvPr/>
              </p:nvSpPr>
              <p:spPr>
                <a:xfrm>
                  <a:off x="2457974" y="3758633"/>
                  <a:ext cx="1216404" cy="65434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13" name="Овал 112"/>
                <p:cNvSpPr/>
                <p:nvPr/>
              </p:nvSpPr>
              <p:spPr>
                <a:xfrm>
                  <a:off x="2457974" y="3716323"/>
                  <a:ext cx="1216404" cy="654341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104" name="Группа 103"/>
            <p:cNvGrpSpPr/>
            <p:nvPr/>
          </p:nvGrpSpPr>
          <p:grpSpPr>
            <a:xfrm>
              <a:off x="2913498" y="4412609"/>
              <a:ext cx="1216404" cy="1443620"/>
              <a:chOff x="2913498" y="4412609"/>
              <a:chExt cx="1216404" cy="1443620"/>
            </a:xfrm>
          </p:grpSpPr>
          <p:grpSp>
            <p:nvGrpSpPr>
              <p:cNvPr id="38" name="Группа 37"/>
              <p:cNvGrpSpPr/>
              <p:nvPr/>
            </p:nvGrpSpPr>
            <p:grpSpPr>
              <a:xfrm>
                <a:off x="2913498" y="4966544"/>
                <a:ext cx="1216404" cy="889685"/>
                <a:chOff x="2457974" y="3716323"/>
                <a:chExt cx="1216404" cy="889685"/>
              </a:xfrm>
            </p:grpSpPr>
            <p:grpSp>
              <p:nvGrpSpPr>
                <p:cNvPr id="39" name="Группа 38"/>
                <p:cNvGrpSpPr/>
                <p:nvPr/>
              </p:nvGrpSpPr>
              <p:grpSpPr>
                <a:xfrm>
                  <a:off x="2457974" y="3909357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43" name="Овал 42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4" name="Овал 43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40" name="Группа 39"/>
                <p:cNvGrpSpPr/>
                <p:nvPr/>
              </p:nvGrpSpPr>
              <p:grpSpPr>
                <a:xfrm>
                  <a:off x="2457974" y="3716323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41" name="Овал 40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2" name="Овал 41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  <p:grpSp>
            <p:nvGrpSpPr>
              <p:cNvPr id="31" name="Группа 30"/>
              <p:cNvGrpSpPr/>
              <p:nvPr/>
            </p:nvGrpSpPr>
            <p:grpSpPr>
              <a:xfrm>
                <a:off x="2913498" y="4781899"/>
                <a:ext cx="1216404" cy="889685"/>
                <a:chOff x="2457974" y="3716323"/>
                <a:chExt cx="1216404" cy="889685"/>
              </a:xfrm>
            </p:grpSpPr>
            <p:grpSp>
              <p:nvGrpSpPr>
                <p:cNvPr id="32" name="Группа 31"/>
                <p:cNvGrpSpPr/>
                <p:nvPr/>
              </p:nvGrpSpPr>
              <p:grpSpPr>
                <a:xfrm>
                  <a:off x="2457974" y="3909357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36" name="Овал 35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7" name="Овал 36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33" name="Группа 32"/>
                <p:cNvGrpSpPr/>
                <p:nvPr/>
              </p:nvGrpSpPr>
              <p:grpSpPr>
                <a:xfrm>
                  <a:off x="2457974" y="3716323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34" name="Овал 33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5" name="Овал 34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  <p:grpSp>
            <p:nvGrpSpPr>
              <p:cNvPr id="24" name="Группа 23"/>
              <p:cNvGrpSpPr/>
              <p:nvPr/>
            </p:nvGrpSpPr>
            <p:grpSpPr>
              <a:xfrm>
                <a:off x="2913498" y="4597254"/>
                <a:ext cx="1216404" cy="889685"/>
                <a:chOff x="2457974" y="3716323"/>
                <a:chExt cx="1216404" cy="889685"/>
              </a:xfrm>
            </p:grpSpPr>
            <p:grpSp>
              <p:nvGrpSpPr>
                <p:cNvPr id="25" name="Группа 24"/>
                <p:cNvGrpSpPr/>
                <p:nvPr/>
              </p:nvGrpSpPr>
              <p:grpSpPr>
                <a:xfrm>
                  <a:off x="2457974" y="3909357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29" name="Овал 28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0" name="Овал 29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26" name="Группа 25"/>
                <p:cNvGrpSpPr/>
                <p:nvPr/>
              </p:nvGrpSpPr>
              <p:grpSpPr>
                <a:xfrm>
                  <a:off x="2457974" y="3716323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27" name="Овал 26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8" name="Овал 27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  <p:grpSp>
            <p:nvGrpSpPr>
              <p:cNvPr id="9" name="Группа 8"/>
              <p:cNvGrpSpPr/>
              <p:nvPr/>
            </p:nvGrpSpPr>
            <p:grpSpPr>
              <a:xfrm>
                <a:off x="2913498" y="4412609"/>
                <a:ext cx="1216404" cy="889685"/>
                <a:chOff x="2457974" y="3716323"/>
                <a:chExt cx="1216404" cy="889685"/>
              </a:xfrm>
            </p:grpSpPr>
            <p:grpSp>
              <p:nvGrpSpPr>
                <p:cNvPr id="21" name="Группа 20"/>
                <p:cNvGrpSpPr/>
                <p:nvPr/>
              </p:nvGrpSpPr>
              <p:grpSpPr>
                <a:xfrm>
                  <a:off x="2457974" y="3909357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22" name="Овал 21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23" name="Овал 22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8" name="Группа 7"/>
                <p:cNvGrpSpPr/>
                <p:nvPr/>
              </p:nvGrpSpPr>
              <p:grpSpPr>
                <a:xfrm>
                  <a:off x="2457974" y="3716323"/>
                  <a:ext cx="1216404" cy="696651"/>
                  <a:chOff x="2457974" y="3716323"/>
                  <a:chExt cx="1216404" cy="696651"/>
                </a:xfrm>
              </p:grpSpPr>
              <p:sp>
                <p:nvSpPr>
                  <p:cNvPr id="16" name="Овал 15"/>
                  <p:cNvSpPr/>
                  <p:nvPr/>
                </p:nvSpPr>
                <p:spPr>
                  <a:xfrm>
                    <a:off x="2457974" y="3758633"/>
                    <a:ext cx="1216404" cy="654341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5" name="Овал 4"/>
                  <p:cNvSpPr/>
                  <p:nvPr/>
                </p:nvSpPr>
                <p:spPr>
                  <a:xfrm>
                    <a:off x="2457974" y="3716323"/>
                    <a:ext cx="1216404" cy="654341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</p:grpSp>
      </p:grpSp>
      <p:sp>
        <p:nvSpPr>
          <p:cNvPr id="46" name="TextBox 45"/>
          <p:cNvSpPr txBox="1"/>
          <p:nvPr/>
        </p:nvSpPr>
        <p:spPr>
          <a:xfrm>
            <a:off x="1044693" y="2977450"/>
            <a:ext cx="3315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433,97 тыс.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руб.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834856" y="3672605"/>
            <a:ext cx="1082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2022</a:t>
            </a:r>
            <a:endParaRPr lang="ru-RU" sz="3200" b="1" dirty="0">
              <a:solidFill>
                <a:schemeClr val="bg1"/>
              </a:solidFill>
            </a:endParaRPr>
          </a:p>
        </p:txBody>
      </p:sp>
      <p:pic>
        <p:nvPicPr>
          <p:cNvPr id="136" name="Рисунок 1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22" y="1372364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AutoShape 2" descr="data:image/png;base64,iVBORw0KGgoAAAANSUhEUgAAAzcAAADvCAYAAADPVCoFAAAgAElEQVR4XuzdCfx9XzU//tLfPIUIUZ9I5iFkivqkZCiKyBR9GzT4hcylfvqkUhpQxpA+JSrKlDHUpxQKkTKE+n5SphC/JErxX8+3s972Pe9z7z33PZx73+e91uOxP5/7vnefvfd57X32Xq+11t7nqlcpKQQKgUKgECgECoFCoBAoBAqBQmAGCFx1BvdQt1AIFAKFQCFQCBQChUAhUAgUAoXAVYrc1CAoBAqBQqAQKAQKgUKgECgECoFZIFDkZhbdWDdRCBQChUAhUAgUAoVAIVAIFAJFbmoMFAKFQCFQCBQChUAhUAgUAoXALBAocjOLbqybKAQKgUKgECgECoFCoBAoBAqBIjc1BgqBQqAQKAQKgUKgECgECoFCYBYIIDc3j/QOkf59FndUN1EIFAKFQCFQCEyHwNtGVW8Z6bXTVVk1bQmBt4l63zrS/9tS/VXt8SPwLl1//tfxF10lbgGBq0edL0Bu/iDS+0f6ty00oqosBAqBQqAQKAROMwJv3ym8rznNN1FtH4XA20UuZPafRuWuTKcBgfeIRv5jpCI3p6G31rfx3SPLnZGbp0R6caRHrL+mchQChUAhUAgUAoVAg8B94vPNIomCKJk3AneP2/vySJ8079s8U3f393G3HxbpH87UXc/zZq8Wt/XSSPdFbp4U6UWRHjrPe627KgQKgUKgECgETgyB/xsl3yLSp5xYDVXwriDwf6Ihd4r0MbvSoGrHkREQYvgBkV595JKqgG0j8P9FA66MdL8iN9vuiqq/ECgECoFC4DQjUOTmNPfeZm0vcrMZXqchd5Gb09BL49pY5GYcTpWrECgECoFCoBBYiUCRm7MzQIrczK+vi9zMp0+L3MynL+tOCoFCoBAoBLaIQJGbLYI/cdVFbiYGfILqitxMAPJEVRS5mQjoqqYQKAQKgUJg3ggUuZl3/7Z3V+Rmfn1d5GY+fVrkZj59WXdSCBQChUAhsEUEitxsEfyJqy5yMzHgE1RX5GYCkCeqosjNREBXNYVAIVAIFALzRqDIzbz7tzw38+7fIjfz6d8iN/Ppy7qTQqAQKAQKgS0iUORmi+BPXHV5biYGfILqitxMAPJEVRS5mQjoqqYQKAQKgUJg3ggUuZl3/5bnZt79W+RmPv1b5GY+fVl3UggUAoVAIbBFBIrcbBH8iasuz83EgE9QXZGbCUCeqIoiNxMBXdUUAoVAIVAIzBuBIjfz7t/y3My7f4vczKd/i9zMpy/rTgqBQqAQKAS2iECRmy2CP3HV5bmZGPAJqityMwHIE1VR5GYioKuaQqAQKAQKgXkjcKzk5r+vcpX3DrjORfqoSG8Z6XKkF131f/4fJVHG1SLjDSJ9cKR3jvTiSH8WZfz9mALi+reIfB8U6X27/98c//9upJdGGf8ypgx5unv5gO5eXuc+Iv1xlPHvY8vYsXxHIjeBR9z6Va4f6VqRPjzSf3V9A5N/GHuvUc67RN4P69Ib4v8/jfQHUcZ/jCkjrn/byPchkd4vkvH22ki/F+nPowzlbSTdfV0vLrpDpEdHGa/eqIDtZj4SuYl7f/do/gd2eML1yq5PXxE46N+1EmW8ddeX+uRdu+v1xavWXhwZuufd83qdSJ43z+sfRnrJ2Oe1GxPKOBfp2pH+tSvD2Nx4TIxp9wnkKXJzAqBWkYVAIVAIFAJnD4FjIzehYNw94HtUpLcagPHH4rs7hqJBcVkqUcZ148ffjnTNSH8d6fmRPq+74Gvj+u9e10VRxrMiz/mBfP8Z390wykBSVkqUcUVk+KFICNpzI10jEuXpZcoeq7itq2fi3w9NbgKPt4m2/kikL13S5i8OTJ687n6inFtGnp+OZIzAlUL3CZEQmxtHGUjoUonrKeL6j0Ldl8txvfEzWqK894jMP6Xu7qIPiDL+cnQB2894aHIT9363aP4PLrmFHw4c7rru9qKMd4s8z4ukXxgOfifSzSPFT1f5xijDfLCqP68ePxoPNx3IxIhwiyjDOFlVBoL7nEjvP5AJPjeIMpC2XZciN7veQ9toXzf5XugGuEXIQDkpsUj+eaSnxENjYiwpBAqBQuA0InAs5Cbm30fEzX/9ah3kKj8fv39+zJlvGsoXZbDmPyPSe0WS9wsi7xvj+0+Nz78RCTH6zkj3HrIqR773jN9YfBGjZcKK+2Wr5u0o5xsiz8O7Ar4o8j7F5/j+N+O/T45EifuE+P6lp6zDD0Vu4r6tpQjnx664X+TkqwITBGhQohyeke+P9HaRviQSMhSXXOV7In1lJIroFfHFzw4VENd/RnxvXCCcy+Rv44ePiTL8v1SirM+KH78p0sdF4rFImT25iXuHuefoqyPxci6Tn46Mt132Y5TDM2pc8OT9cqRbeS47w8DjuuseGN9965L+RGxeEIm3Zpn8W/xw2yjjV5eUwVuEXClrmfDE3SzKeMmKPLvwU5GbXeiFXW5DPFweFg/bEJN/TXz/zDXt96CwPgwJMmNxPC2uzl3uqmpbIVAIbBeBI5ObmG/vErfwwyNv464xdx7IG2UIRaN8MEyx+n5K5KO07El8QVlFXhCjz43ffqGtL35/+/ibBfgWI9qhrA+OMijTC9Ip4Be7L4WivUfk2wtDi9++Jv5LzxGCQxH+xxH17UqWw5Ib5O52I2/i+oHJXwzgSgmlyOqnv4s8COyeBK5C3JBSijZFVN9Yp/cl8ggbe3YkVvp18vNx/a0H2oDEuI97RlpG1M4CufnCuP8nRBrysLawCUv7ysDyMQNY8mQKF/VMki+NfD/R9aeww7b/lj3z+jM9Zqv6lDH5On3C2pGrF8Zv2rJOnhvXf8q6TFv+vcjNljvgVFS/wpL4ezHIb7jqJuJa8d4emiH5tLj+108FCNXIQqAQKARWI3Ac5OZPogqx9qz25saPiSTkhULKStzKb8cXn9RvUsy53xjfPaz7njJDwRUCtifxu30ZiA/5p0jXag1M8fvt4zvW4j+L9L2RXhnpcyLxELxjv774+xvi+kcOtMO8b/4nz488QqayDTeLD+3c/xXx+1JPxUCd2/5qY3ITuPKy/HOkKyMJMUJCWPPvFIkS25cHBSbG1L5EGUjLsyKlIvtHkecjG1yvE59FQqSyLYTxDpEHyU3seWwYHHnwYP4OkYTIIbOIcV8+Nq7//V47jMn3ifQrkZAcnou+zJrcdEYA+1GQD2SEQQC5NDbsp+o/r4y4V48vF/ZDRTl37voh8fuQyOMZ3ZP4/W/ivySw9lN9dK8vGKA9q0IMhcYZX58byXM89Lzue1CbOnjeHhRJ2BqPIMPHl0cS+tgnbry+7x/teEXbjh37XORmxzpkJ5sTD9e9omHfNdC4o5KbQcvUToJQjSoECoFCYDUCRyI3Mc/eJoo31352KA6Upj2J7ykXwo4oLK2wBr9j5H19k5cyQ+lIZfmN8ZmS+VdNHrH8H98UdOv4ncKb9Qln+6VINoTvb4SOdtgw/QeRhM608uzId779IvKy7F6KlKE6Cx6A+J2Vug13emWUYfPyaZHDkJufjJtD+L6rRyZZyymn9ly08uLI9xE9XD8x/v6t5rvnRR7hfXvS4Uq5ta+H8Ioht3/X5PG7kMZ9wtKRJh4YHr5+GPpXR17hboMS18qPRPdl7uRGaB/v4ycHPvtex8AD9t8e6WsHMEEKXt5+3zM2+OmakWf/IIb4/enx3a26azyP5gfPp/72fBk7jBkX4/v9MNX4DenhEervqXpy5PviZjzoP2GhSOoLe0QYiUaC+2Pi2yLf/ZcMiV34usjNLvTCrrchHhKWpccOtPOo5OYa8YCwHJYUAoVAIXDaETgqubl3APDUmBMPbMLuFCaWfpuNU1hQkZv9E8cin/BhVt/cS8FKfN2eciu2f9+LEp8fGb/bG0NZohT8n/h7cPPykrXgWZHfXp59iXw/Hn/w9KT8UORh7d+T+N3m8/6JbR8deZCn0yAbkZu4X14bIYR3afurwYOHC7Fo96z8fuRdCPmKcu4ReVjWUxZChAbIjTFiT5MT0OB+Lv67Xvx9IGIifouv97wPSHYrwql+YFWnxLUIk7JbmTu54e36lSEdJvBAVHnQeGFbeb/ID6s9iXxCDP+4l+dqkac1Kvxc/M5zmvIz8fvewSBxPWL8bZG+Jr47QDDjd54X+65acvLjkZdXJ9vAi+sACod+HJAog0fnvr0f7h/51burUuRmV3tml9oVg/uO0Z4fHWjTUcnNu8UDshAPvEv3XW0pBAqBQmADBI5EbtbVE/Pw0yJPnnYm+1/F/Hmd9rrI89nx974XJj6PITcHPATL2hLlO2Bg3wvQ5fvBaAele08iD0+TMDhhSyn9PEPkZrTC1JGw1vu0Dr78/W9a5XLsRQP5NiI36+qJ+3FMt5DEdh/ME6OtX9br3yfF31/UfNcnN5TdV0RCplIeFuV887o2dH03tNbfMq7f8xQsk+MmNx0eDsXYVITp7Xs9N7z40KelDdUT94BU9PcrLeg8kedAVEy0H8ncl8jTJzc8ngjqvsd2Rb8YD0hWG/Z4n7j2oWOxifp5qOy7buXTowwe3tES5djCsG5vUr+8V0c9B/adjai0yM0IkM58liI3Z34IFACFQCGwHoGTJjcXowl3aJrxpFj4W+8IYiH2fz/kJD6PITeKtMl4P3RthbJE8Wrf2RFVXoXyu6/8xBfC1ijq79SUM4bcHPAArWgHDwdvk9TW4xKnQqUVW9iOJFSIwvPd0dahcKH1vbuY47jJjftxCIT3zaTsbyzPLwJb4U9t+NpCSGD8zlNgj1RLbrxn5dyYG4zrhbg5yS5FmNN7x/Ur371zAuRGiOL9IyFbC8p+/O1dPDkG7RHSv/DzvxCx/cMzxtxzk+e4yQ3vZ7sX6UA/BG6/GHmcNrcvI8gNUvNhY0h6lO9AJ57cPKxAPZ8Y1wpNHSVRBi8vb2/K6+L6ob08K8uLcnh/7AdE5FtBRvNY+3xehdLxPgu1MwY2lSI3myJ2FvPvArmJNjgZhhVE3DfhyrWh1kJ2YhL12hj4hqiHNWytdJOJzZosJqyTFAaL9srr4zruY1anV3aWT8dq2kRskmcFFVdrM+Gol4FpaFeO2HfHTCpHW4S2eBnXUIz02vs7jgzRLrjYvJpt+rkjWNuOo0lVRiFwHAicNLlxqpl5IuWART2eLWFdXvqZMpbcHNg0PgRIlC/srQ2bo5B/RDy/SM6exAfzllj/3Pfh6zHkZuHQgTEdsmRt+pJoDw+HtlB6tcP+g5+J9JM7Sm4ooeb49uhtpGJ/X1LcC6Ww/+LUZ0SeT2+wHyI31oy3HLN2RB1fFXkf3WD/nXHdqmPJs8+vjA/nen12pLC0aEv/8IQsfr/cyIPY6mPryeMi3WSHyM0l7ekarQ8cq2393ZdoPyK2cCjICHJj7fbMGS8rpVtreT7SAGAPHu+R0wtHSZQhTNGzk7LyWOtVhUZZQ16gfUIavyPlvDvmEHt91FXkZlRPVaaNEdgmuYm6LUpiOy3qrAUmewsp9z1iY5Pmo+IBGHyZXGR0tKoJu2/dSxyUZ8PkXkxySlzniMsHRMqYWcTgIZHvwIu6Ii+ryBWRhBB4E7hY8tZSwipxKdKFuH7wJVpRhiMiPy2SMD1x9Sx07rF147pHlseLbVt77ZbfxmMnsNwokhNaEMO2HJOdctrYbaCKmx/aW7WsumXff16UfSB2Pso30Tun/3wkoS2Sk19YB53qA5+l1uO4niXHwqucNjZ9TPv0gZepfYfMUZZTglgph15gJ4t+uFt/XIypqPKcWQROmty0xIVx5+NifC6EpsS4ZmFvj3P1+7Uj3/7exsjT33Ojw0aFmcS1DEztu1O+LspeOGwm8nxo5DFXtSdvPTjy3S9HRqd09ffcjA6Pa8pxmtzC3B1/75ObdiRGnd8Sf7/7jpIbp2EhjelxeUS0k5V7X6L95+IPJKKVMeRG/lH7W6OOJ0be9uWiBzbADz3dcZ12aV8rRyI3CopyEZYr1pUb+Yw1Ly31fqCte26iPTwHiKi1lxzYP9XdX98Y8dpo/4JnI8rqh6XRfz4q8v3RUF+030VG+2kYIOCz9DjqVeVEGTyd3uVDrKM3j7ovrat76Pcoi+GlrxsMetsir9Pablrk5jBI1zWjEIhBhjlPvuemU7YdNZmbY4VcONbyTfGbzbcP6W6AW9OJP89a8kB5wPePVmzycG87BnXBihFl83aoF/Fp3+/jwfYCq2dnGZGXV8TpNeLL/e8kk9fE98ILWDscDRlf7cugSzjyZyy1epGDf4/vKPA2eLJ2pGjDHSL9ROQxye1L/IH8IV9CVSgO3iH0a/G9BRNWQilahcMJK+Jv97xBkQ+BZB1GOpyOQwmCrdh2R8K2gjTZ5IgEiOcVTyt+mGdt4R6jXPePbNmUatIXNmFyhhOr0FO7dukjm1/1y1KJa5A3uHhPUh55m/m92V1drbB0fWqUu0Asoxxk1DsK+sK69b6Rf//EmlXtqd8KgQ6BEyM3MVZ5O18VyVzo2fOc9K3AnrO+Zxe5MZb39zZGWUPk5sDxsEO9GtdejO/NPwTBcgiA52VfIs8Q4fjWyPfAzNTdT5/c/EXk4SkfLUuUpWXkhsHpzlHHg0dXsDzjcYeltcd3vzTamEd1t7iah/vhRGPJzcJG9iV9ywDG8MWjbhw51W3voIl1Ev1wZeQ518s3GblRb6cMi0pYOLZ6Xdub348tLC3a4iAIZIt4PnhZhw5x4H1pDwl5TeRbODUvyuqTG2V+VuTr74M5cKtxLaPpXbsffieucdreRhJl8KDkgSELB4NsVND/9JFjyxfmrfh7Gbmhezkinq63qVRY2qaIncX8MSDvGPc9KbnpJgdkIYkNhfhco4gbvH8dyaJPKLAUZrHeByTKe0V82T9q9Fcjf0scPHzCAigR4tZ/LVI/DMBpRl+ggsirPItBekUWHtJuAdeedrKiZIhv7xOq58T3XLFONtp/qWlHWFhjWw+D05EsVgsbeyMv70eegrIQTtARDMSlje+FGevv3mTTkJuFI7rjex6l/ubBoXCXJJF9ciNswoZUYQYWzY+MOvfecBxl5ySUm48dSfnh8fvKsLm4zibJX4t8lIx9ie8pUPsW4u6HQaWpw8Q7BFovm0sObORt66jPhcASBE6S3LQhaQfef9I9S4wbfcPAWHJzYH/H0D3GM5MvADVHfVA8f5f7+SLPZ3bPe/vTGHLzsijPHDhaNiE3HUZvkWvI6EqGMx4buYl7EDan36x15j3z5wEFPfL198No2VhyYwO68OalEuXD3rwaWffqv2F8iK/Xyy6Qm/WtXJvjOMmNCAHvjiEPCBwvDNUeuF2O76/T/HZs5CbK5g2ky1h36QwfGO2gR42WKENkBZKmDPjQwfo60SbljSY3Co36D/u8FrkZ3StnOOOWyM2zAvLzDey/HA/Vwsa7aJcFpvUoCL3wAqwDFvfI2y9P0Y+NvMLW9qW7V14Lb9N+ffwtTIp3JuUx8T3vgAfPiSPtKTSsMBT3PUtm/O7laKybfVLFM9PGsMorjONr4/tn9oda/NY/VhVBEHO7f4Rk5BG3iyClZwb5+IzI8+wsL/K0E25+/bjI46jvJDfeWN7HZBS56cqghFG+9iyMUSerFPKU8fcWT+Rl39obeeAtDJC4N+1GLJdKXGPTqz1KY8jNgRefNZi0LzTMr78pyn34qvrrt0JgAIETITcx1s0/jCgMHE+Lsfn5y9CPvJ6rNAjJNpbcrLUEN/MHRelWQ3NV98x7N4tnnpKcMobcvCQu4OkeLZuSm9EFr894nORG+M3juyqFwi47kheu/fDrseRm5cmkHcFSNs+ZOVo4EMPPKCly878wBRZC6V8QyT6qp0S6IrC0Hh+QyGsNdxx0yhhyg3DymPY9IAvlR6Y2uuU2kZ8HaCOJMhg1rf90K8ZjZOnQEuVtRG4OXdH/Gk3vZxISFmNwjz4i7ggV16WnCIGpyU3U1397NbR+IAbpV7awRb4hS9Y9It/QvpghcuMldV+TZXYTPI+CeOe9MuI78aaPiMRy8YpIrFl7J8fEb/2X4fnaBLC3AK0gN3eNPN55sC+RV5ywF6u1L7bb+32AlAyRm/tEVi8Oa2VBEYpyhKb1Xbz7JxTF7w4xeFO0wYvm2rZtQm7Ea4sv3tvsGGXaY/OApjjeOB4uE3Te3x3jQ+sZvBS/37R3Lwt/xsVc5X82ktx4MZlQmQMS5QyRmztG/our6q/fCoEBBI6d3MT4ZKywr9AR0M+PhIQsPT4/8veNMYgIb/B+CFjkGQpL+/jIQyEblLiGVd+8YA/BvSPvUvIfee07NAe2JOt74xp7H/OZHzoK+ncjjzlotJx2chPt5zXWHwisPZD3CgwGD42JvPL09ySOJTcOFNh/wWMf4ChbKK99iKzznxl529Ox1vZHkZv/hSiwcBS7I9ntiblRYLl0837ktV+sXZveHPnbd9JYKPthaWsPFIhrhMUjP0LbHbHe1w3G9KkwSEZEc4jtAO1eu7XXD2UocnMo2Oqik0JgSnITdcUztOdluUnvfr4jflhQzCPv0AL5gsh34P0HkVeZ53tl9smNUDQb7dsTa9L7YF+J9/q0bwDue1TshxHS9XL1rCA394w83ze2v6IcIV1CPVIcpGCjZ6uwfGF8pz3tnpqFYxSXkJu1cbhx3Why095Tp5gJt2iPJd0P68u8kY8l2v6ZVryccNWiUORm7ACqfFMhcBLk5opo/OMiCcF12lJ/n8rCvQ0oQmNOS6NM25czaKmPMnmMEB+eg/8b+bzUb6lEfp5qFmme65Qxp6X9epRtrhktMyA35nZhuxTi2y4jNglI3K+QoHbDeZ/c2PP4ikjtgStXRrntEdP9MXPdrr+svULiVnoEhjqnyM3/oBI45IEbwqtFVyzsR+tjN7C2U4D0w74MPNPW/w+NTPr5gER+hljro73DjqP+hsgbX4+XyJzvs0Kk7FMT8n5kKXJzZAirgONEYGJyI3yJ1f86vXtgLdw76Sol2jV0NKaFWiz4woufRpIblsm/jGtvNwa/bgLwYj2nkhHeHm/3zg36LG1il/P46ix2NLmJOoR1sYLmnhsEykEBe0edNliY0JwGlJt2nUgidGRPYekUFNfYjN/KSZKbG0dFz+7Vt0Aou7YNkRt7gXJD5oHuiPspcnMAlfpiywgcK7mJMU4h9RxTZm4wRGwiz9Xj+/0Y+Pi7H6o7htzYhL30hYlRZnpfnZjkAJL+AQKUMe/dcPyzucbeH/NvayQaQ26W7k1Y1q+nmdxE24UD2/At9EfY0NAb5pHO/X0SA8rwc+L3mzTrAE/QlZHaY7gfGXmWHgwQZV6K/MKaeQd/sa8Ix++8de+ca8lQXxS52Rv39o3SXTyPohMu97GKPPrn/8VvvCGuuRD/3b/NN4LciO5wWMPgazCiTKcXer+Ok0+FOR4gNvGFY8aXhh3G7+ktoms4QW9B4nf6hlDHle8/GriuwtKGHqD6bjsITExuLIw2yrfWfjc+FMo1RG7ktWfjV1u0lpCbx0ceC7aQC/toTE63iGs3iivtJizmlr0N/t2C690AlHaHDZgIWllJbuJ63heuahOBsDlHqxInqT006ukThv2yKTvxB4vpP0S+N8TfPlvYLKQ8Xf2jj0+S3PQVLe10+prQh1ZYGRdOiIm/hUa430EpcrMMmfp+iwgcN7kR1iK0y0lLe97gVuIZMEc+PX4Txrsn8R3vCiNNu/dOWNr+4SORpx+WtvQEpMjLGOKUSicdfvMSBZwRw3H6e3uB4hpk51mR9pXu+DyG3JxfNbcN9etpJTddPzHeOPXR2mZe7PevA1ruG7851TH71yb11sj33PidhT5/75MbhjYnRR5YM7p1Riia0zWF4urnAxL5eOq8U84LJwflrJObuH+vjGBws8beOLAaPLwh8jFWOHZ9b19w/H0gtH4EuXlm+8y3HRLl3TT+RpYZWu3hPRCKGHl4Cm8Xv/VPFc0xZB7zwk3r949GviFyRF96dfxm/I6WKKjIzWi0KuOJIzAxuTFJ7L+Tobm5u8SDxBKxL9GuZeTGBj7Epc1rsT2/BiwKhPh2m/3tG+ElGS3RHtZPi88XRWJtc9jAIyP1DxRYR26Gwu0sTt7xYjFbe0RxtIW3yKLoHUHEviHEpr/n5iTJjUky608chbcMTqo9oL3N+cCCn3lOmNz0+9yJd8aG+GN7hoQnDm4QHT1YKuMcETgWchNj23MqTFMo6ldEWvBCd8AxmNhn5x02+16XuNb7vFhk8/0avCysvPt7NQbIzYEDTtQR+Zy2xPNMUVt2HOt14zcGInOauXNP4tp+KOsvxO/2IeTvGfaSX5kvkbBN59yh92YcOAq6I1yOun9AJF4Nyp/3Xh32OT70gQLRFkY0ey0QUHsUhyzwiKv17gnRxvb9QI7cb/dGLbz4NMrukxuGpA+OMob2cgrDZpV3KM9+32WHdP/D7OsieT/Qqvn4yshzrnftZEdBx30b715FYG1hnLR33CFEBxTzXhvbPw91Wlo3toRt8XzB1Dvq+mLM3SOS0FLPzL7E9f1DBd4z8rQh50+PzLfqLnA/vHzCGBckfmAERZi9L8n+tqE9VsYHQ4XTVA/sr48ybh6/CZVU/sL7q5rKHCftWt7avb21Y2Usuekw9aoJxDqfV0eTD+5HG6i/Tksb2ylnOd/E5GYZYdmE3AzlHSI3yIKHZ4gssEQ6xWuUBEatIk+RsKmWAjJ0WtqosLRuonHwwLmmEZSVu0fbHresYXHdDeI39wtLyoLNwr8f3w8dKHCS5IYiIaSlFQc2OOll5VHP60A/YXJzx6hfO1lOWUm9TLUVi7z3jAweO76u7fX7bBE4LnLDKkoBGSMLYUkuiGfD5mHEh1BwnCC5T5Did+FjbRjagZO0Ig/lmpGpDW9a1Z637ROFntLmZENW2z2J3/rvbFk4TW3MjXfljCU3vPPm4vZlxgfWibH1Rr6jkBvvJ1l4BcGKeg+8f6iH68KLT+M3odCU29kyJ10AACAASURBVLzPBc9Og781YuHgmBVtWHtEd9S7bXLD09DuBXNUuWOLF16XsKZ/D0tuGDHHHsTl/XTtS1I9C/0IB+vj/osu43cEIt+F81fx23WG7iPy9V8Iuup2hawveOLietETTsrLF5evup5RwOsoDpDmVRdtQG7ORzl0mFZ4MccejFDkZoPJ7MxmnZjcCEtjtei/gX4TcmNj5oK7NO5hkNxEvq+J31gI7J1pTykZ3NvSHwRxLa8MS0eGjrFAUnz/Jn5bdhT0KHKjrk7JYMVtj8FmvXB6yUIsbOSFnVPHhJKwCtqQL7zruV1ZU5Ob9ojThM5k6DCEvZjjw8pJk5to38UOMzgaHyyb7fiwEIpHZlUrKQQgcGRyE+PaO7Q8160SvgrdB8cYXHivU5QhlM0+PQaW+HPvjeL7R8zHFyzb14qE+AhP6R9Lb8w7wva2I7v1H6OM/r5CFfMc50tyGTPeNfLtHRISv3mxoP0mxB4F7+BY65HutyfKaV+WmD8fOE458vFOLBwbH38fIIYj71e2Q5GbaAdj1cJR+2vq9GqBhTfRRxn6lffG+mL/hlDkPYnfHCuMvDKsWUcdu7+wLyLyiAxw0ud1R97vgffBtddFeVHF3pHjfSJ8oO0j69vPFmU/Lv64onedsUIJb/MhMQsHAcXfo9fZrqCNyU2073xca/3v6yvLbnUovN5hRQ4gyGdoX9fpdAjtytB2hs18btr7H3rR5yq47eXaD7+Peq4RmXl9zo3sIwa+a266jkc9Q6Ta6ycWTmKLfK2BJpvkZFOHNCw99a9pe5GbkR15prNNTG6WHSjwVTGo23famMi9E2Fh4u86ivK8EKO+htwIA0F++m/vVYaN7UNhcupn0beQpKXDQyfedu8YzeMgN105iBMrW6vwUATc5/6JYlEfa+/eO3g6WbASxe9Tk5tPjXaIQ26FRU2YxJVHeajiXuD+41HOgsUsvh96ieeRj4KOci9FfTfptXnp+3OOcm917alF4EjkJsYY6ywS0vcUrgLk0+IZGHrzuVh+pIXS4nf7dt4YdTjNKQ0/Tmz8+vh+wYu65Bla1YY/jTLad3Xs542y2neBfXnk2zt1Kb539L1N7E5TtAdh771Ym8qStenhUV6+QHGvyMiHAOZhK1nNz0a+/gErY5uwMbmJNghZuhhpLHHlpXdgxIIhqCMT9lE+OBIiu0fmuu/tobG/Eq6Dx/dGPsauPARnzP0uHOPdvyDKe//4jreoL0d6X1iUS6E3LoTitXKzuN+F98FFXusjxbkVr1ZgtBwrG5GbqNOYF144lthox+CR61EWT+qlSLwn7esZhKXme4++Oz57XvdDszqMjHVeq/ak1FX3/Koog4dvT6IMRMBzKZx+rAjbZ1jYSKIuYY7ehdeKcDOhj/sS+YZebYF8MRyPCU0rcrNRz5zRzEsWEGjYe9CfeBZQimtXub+HwiGiyL0XOO5vku0K9DImk3n7ACAj9kC04rQzL9HqtwN5Od/7ev/krmjndeI3YUb9gwy0xeIbWQ6U+eT4xhHMKUgQi0iehHJkz42Co2JWVm0TT9+Kd+6YXOWxcPY3hN4pfn9cXhB5piY3Ysstev1DDITICJUZtMBEO4Wa/EX8/m/x2WTPgkwheFISzfheueKGvRtiX5YoZsdBbiws++9E6ipcsJr2+qb+PHsIHJrcxLg171D4hU+NFYu8+PxBL2iUyShCkaDImCdZas0T3pPzsLhu4fRJlcY1DBLIz1hFyWVCn9qj6hfaH2U6xfEbI1ECeaWsGRRDYWJfGNeyWm8kUab5wB4Lp0K1RyMrByngwb5gDunuS91CTfNIZJZnh8ccilTFtRuRm2ivN70/e6Ob/J99n+eXXRNl3i1+Q9hY/HmWzZU3jaSfbx/X2iO4Lx35YQBbCIsa0Sbv3unvd0XAHWSAkPPC9fsgi3UdYx/vz+g320dbeZc8T1cMtI8nyty/b+yM/O6bFz33mhlT1sel+4QGyh1NbrrxhyTyom0iPGmXhy7odBChYsKhjctXRLL2GcPWbve8oNh3931g/82aBnkdwx0zT5QhrG7B+zvihh4SZYwNEdsrLurxrAof7OtYfjZOGCUceZ+GY/v97BEi+oYHek/fGSFFbkaAdOazTEluuoF9i/h/4bSz+Nv7Z7xQc1+WKPSDb3iOvCvJTVevjbELdcTfrJomyb0Xc6ZEeRR2E2f7ojqTEGUjQy+WkZsDx1qvGmRRF4WHp6Lv9nfcJIXIZMBKe5teOQvvpFhCbv48ysh43sFmxHWHes9N1y7KzNBieuBEuy6/iU+MMYITVe/hjiRFM/cInu9N8DxATgF6Tq9fTspzMxROUuRm1cA9e78dhdywUh8I7VoD4X/H+F8ZytWRJs+MOZUCSmli9RZK5vlakPhCiFPfGLGuJ9+wTnGNct0b4vQJXWHeyfUncZ1wpo2lU9QpwKvEiZGtlVv4D+u0eZnXd+lRuCMatCm5Qa76xql11YzBVdSA+dnpmvrTCZPe9bbsmOB+6Na6Nvj9X6I88+2+dOvffjjciEL+KcoYE060V1RHHvTXMvmvKG8/3K4bD9eJzEKhL0fileO92kQ2ITeU5/4Jn2PqWhiT/Qu65xXxd/Kg55AyjxgOHVKQ0SFJ6MbUL8/rW9IXdcJ5rDcx63htlLFRaHk3B/RPjm3bvDDOuvyMJuaOn476rhx7g5GvyM0GYJ3ZrDHIuAyd+tUXb4hfabmIa71x2pu1h+RayxaYuA65sSCnPC3y7h01mhJ5+gqnyUmo1oEwsiXk5omRtz1m00KRynRbldhlsZ77ikSU58jVBcLTXcDawE1s/wvchIf0H+gHRVkUoT2Jsm4f/wntcO0Bid9ZPVlZKfgpSBcv0d6pKpGH0tJ/eanJH1mzD8iiLlyhr7jsxcvH9VeL/wdPKlpCbix214tr9uN2l7S9v3E4s/1zfPBOoP339UQ9SBZLs/ddPDH+5pljHUv8XHPdSJQ140PIxsJpR3HNUKzuwqbbtp2RXxwvS1kr2tX3CIlx73spN36j+hBG9d1sEDg0uZkNAmfnRjYiN2cHllN9p6PJzam+y7PR+CI3Z6Ofj3aXoQA+KkrgUuwLBdumMkrnoMS1jkdcFvcq3MuZ7AekIw9ixdOaibXbq7FnQYrf++/D4S3hDdjzZLQSeSnHrHR9q9WBsLrIKwZ76Ox2yq4Niqxj/kGEbGJsPTdttaxUvCksahkKkb8Lj7Bh1wlD942yhI8IIRC+8eT4rn0pn83sT+3Vow02ErcEiTu7PXSgD4O9SbAeepmbcninxOMfkKhM6J0QvP79LZzCtORak4wDEZTdkrPMziP1rEi8M+Jxnx3J0bRC0vrkRt8LV4STcXcg5jeuETuMLLYyeMJM5GWtQg77FsjHRtl7m34jDzIo/KV/Gg6iayNkPyxyCIb67mwgUOTmbPSzuyxyM7++LnIznz4tcjOfvjzeOwmlLkOgznUK57IQABvZxINy/78xlL3/6pRGhIIbnuI6uNk0vrefBflBBN4c1/Y3trLQU3YRGYqxssSgiqm+ECkVddZ7CrEjNhck2mKQs7gvU0KFSbDA74UvdEQI+RjySPGeiOPe8xZE3oc3bWjr9bs9Qo+MPF8fnx8WqfXeICdignmD9u65I3PCRWAGF78jWud6t8S7YmOdgwv28YrrxT+7vj3Ry6Xy29QvZE2ctHL78fRIgxfoHYg/j3KFiT0+0oLXrGvTBfcW1610T0cZCKBjKvN47N4t7f0Jk9+Ksni68guboZ2K0w9PcN+OSN0noV0d2ip0bWhDtqNXbdTce7t6N77toVl2hCdFFS6UmOs0DTZWecKcQrfxXoGhG6/vZoNAkZvZdOXaGylysxaiU5ehyM2p67KlDS5yM5++PL47CcVPDGda6sWVLvNOZKU8NxRB4VbP75R+oT5ivNedJEIxNqk8O671oskFibJ4bpAYp4awsIvRprAjARRNJ4l8W1y7/9KrtoC4nseJYr6sHYiIPTD7Hp+4Rrtt0utvfKOAvyyStzn/R6cgC/XSbuWLc6Ys/0j8vne+fuRByrQBEUocEUKkYGGzY+RFIIWyeQHX0KY7IVq8CC+Kaw/EL8f13hTuUAEHEBB96CWaL23IG6InFMwJNwSREoY19KJA7eftWRX7LJZ67TsbOqz0A6L3Xl3d+Z8Nzjal/kqUtRArHte5F31hQy6xOdXJeQshfJEPbreLtGwjtDHzjLhu7707kd8GXMd4j904nZ4v9XrB6JHe09O7//pzHggUuZlHP465iyI3Y1A6XXmK3Jyu/lrV2iI38+nLed9JKKPIg/0blH4KKULlKN7BjZNToxHte69oy9IXWsXv2uzUor9epxh35NIpcza+IkSI26vjustj7iuuF+Il/56XYkgiD6/ImyLP6BNsxtS9Lk/nYeEt04/Cwl4RCfla2LDaLyeuE1J41SSN6+qp3wuBLSBQ5GYLoG+pyiI3WwL+BKstcnOC4E5cdJGbiQGv6gqBQqAQKATmiUCRm3n269BdFbmZX18XuZlPnxa5mU9f1p0UAoVAIVAIbBGBIjdbBH/iqovcTAz4BNUVuZkA5ImqKHIzEdBVTSFQCBQChcC8EShyM+/+be+uyM38+rrIzXz6tMjNfPqy7qQQKAQKgUJgiwgUudki+BNXXeRmYsAnqK7IzQQgT1RFkZuJgK5qCoFCoBAoBOaNQJGbefdveW7m3b9FbubTv0Vu5tOXdSeFQCFQCBQCW0SgyM0WwZ+46vLcTAz4BNUVuZkA5ImqKHIzEdBVTSFQCBQChcC8EShyM+/+Lc/NvPu3yM18+rfIzXz6su6kECgECoFCYIsIFLnZIvgTV12em4kBn6C6IjcTgDxRFUVuJgK6qikECoFCoBCYNwJFbubdv+W5mXf/FrmZT/8WuZlPX9adFAKFQCFQCGwRgSI3WwR/4qrLczMx4BNUV+RmApAnqqLIzURAVzWFQCFQCBQC80agyM28+7c8N/Pu3yI38+nfIjfz6cu6k0KgECgECoEtIlDkZovgT1x1eW4mBnyC6orcTADyRFUUuZkI6KqmECgECoFCYN4IFLmZd/+W52be/VvkZj79W+RmPn1Zd1IIFAKFQCGwRQSK3GwR/ImrLs/NxIBPUF2RmwlAnqiKIjcTAV3VFAKFQCFQCMwbgSI38+7f8tzMu3+L3Mynf4vczKcv604KgUKgECgEtohAkZstgj9x1eW5mRjwCaorcjMByBNVUeRmIqCrmkKgECgECoF5I1DkZt79W56befdvkZv59G+Rm/n0Zd1JIVAIFAKFwBYRKHKzRfAnrro8NxMDPkF1RW4mAHmiKorcTAR0VVMIFAKFQCEwbwSK3My7f8tzM+/+LXIzn/4tcjOfvqw7KQQKgUKgENgiAkVutgj+xFWX52ZiwCeorsjNBCBPVMUCufnDqPT6kd4wUeVVTSFQCBQChUAhMBcE3jpu5C0jvW4uN1T3sRSBt4pfpOrr+QySd45beW2k/57PLZ3pO3mnuPs7XTX+eVqkl0d6zJmGo26+ECgECoFCoBDYHIF7xiU3ivTFm19aV5wyBG4f7f38SLc5Ze2u5i5H4IXx080jvaZAOvUIXC3u4FKkeyM3T4r0okgPPfW3VTdQCBQChUAhUAhMi0CFpU2L9zZrq7C0baJ/MnVXWNrJ4LqNUmvPzTZQrzoLgUKgECgEZodAkZvZdenSGypyM7++LnIznz4tcjOfvqw7KQQKgUKgENgiAkVutgj+xFUXuZkY8AmqK3IzAcgTVVHkZiKgq5pCoBAoBAqBeSNQ5Gbe/dveXZGb+fV1kZv59GmRm/n0Zd1JIVAIFAKFwBYRKHKzRfAnrrrIzcSAT1BdkZsJQJ6oiiI3EwFd1RQChUAhUAjMG4EiN/Pu3/LczLt/i9zMp3+L3MynL+tOCoFCoBAoBLaIQJGbLYI/cdXluZkY8AmqK3IzAcgTVVHkZiKgq5pCoBAoBAqBeSNQ5Gbe/Vuem3n3b5Gb+fRvkZv59GXdSSFQCBQChcAWEShys0XwJ666PDcTAz5BdUVuJgB5oiqK3EwEdFVTCBQChUAhMG8EitzMu3/LczPv/i1yM5/+LXIzn76sOykECoFCoBDYIgJFbrYI/sRVl+dmYsAnqK7IzQQgT1RFkZuJgK5qCoFCoBAoBOaNQJGbefdveW7m3b9FbubTv0Vu5tOXdSeFQCFQCBQCW0SgyM0WwZ+46vLcTAz4BNUVuZkA5ImqKHIzEdBVTSFQCBQChcC8EShyM+/+Lc/NvPu3yM18+rfIzXz6su6kECgECoFCYIsIFLnZIvgTV12em4kBn6C6IjcTgDxRFUVuJgK6qikECoFCoBCYNwJFbubdv+W5mXf/FrmZT/8WuZlPX9adFAKFQCFQCGwRgSI3WwR/4qrLczMx4BNUV+RmApAnqqLIzURAVzWFQCFQCBQC80agyM28+7c8N/Pu3yI38+nfIjfz6cu6k0KgECgECoEtInCayc27BW5vEekfNsDvapH3nSO9U6Q3R3ptl/57gzJOa9bT5Lm5aoB8rUivifT6DQB/665/37G7Tv/+2wbXy/p2XRn+d702GCu7KKeJ3LxrByA8x8rbdn3x9vH/GyP904bjYWw9u5CvyM0u9EK1oRAoBAqBQuDUI3Bayc33BPJ3ivTYSF89shfeI/JdinSdSBQJ8p+RfrIra0wxPxOZzo/I+GMbtGtEcceS5bSQG6RGn3xMpM+J9IyRd/9Zke9Jkd6yS2+K/6WvjKQ/xsjnRqYfiYTYGCPGx0sifUqkN4wpYOI8p4HcICbfHumOkR4Z6QEjMfriyPeYri8ZJf4rEqL6bZEeNaIMho8/i/TuI/I+J/LcekS+k8xS5OYk0a2yC4FCoBAoBM4MAqeJ3Hxo9Mo3RbpVpLQCf398prSvE/d5v0hvtSTjH8T35yOx1C8TSvfLV5TRXvep8cez1jVq4t93ndx8ZuDxtZFgR5klvvuVNTi9Tfz+c5FusSIfJfnuK35HiH4o0u0j/XUkivWVke4S6YGRXhfpC0a0ZeIuvcouk5sPCTC+sevDa3bAICb3XwMSMvRTXX/mOOhf8gvxxe0i/fuKst43fvuLSLx56+TGkeE312U64d+L3JwwwFV8IVAIFAKFwNlAYNfJDaXzkyPxznx2pL6yM4bcIDUU1HXCK/P5kViIh4RiBq91QuF8n0gU4l2SXSQ3QgSR1W+O9OEDYK0jNxRCiu6nrwFan35ZpJ8YyCcEjjfhvpFY+78z0td3+bTvbyMJj+I1QLxesEOdumvkRn94Xu8RybMEz1bWkRtE5EcjfckIjH8g8vDKLRPE9IdHlPPiyPMRI/KddJYiNyeN8A6XzzX8Lt1Es0kzxVP/a6Q/jGSiKtkcAQ+/2Oe/bC5lMbtpJBbK/9i8yLqiECgEtozALpObawQ2FNerRxISdP1I5pxW1pGb9+/mfeFr9+oupDBTenhi+uK7v1nSJy+M72+wpr+sNRT1h2+5X4eq3zVy82nRSArqqyKdi4QQ9snrOnKDhHxLJB4CSjERAnXPSPbdtPLK+OPaA8B8Qnz32833QuGe3vz9e/FZiBwRIreOSA1UcWJf7Rq5eW7cqZA+4XwfHSnDPxOAdeTmCyOj0MJ/ieTeEE/lmQt8boWXVajpULggUnU5Eu/NOmH4+NZ1mSb4vcjNBCDvahUG+PUi/Vqkd+gaaWK80GuwBaqN6+SS9vc/Ryol/HC9+1fd5AL/nEwoDOJoWVmefLhi66pCoBDYIgK7TG7AIl7egQEUG+SEVb2VVeSGFfj3u+t+vXfde8Xfwo76ISsfF9/97kB/UJS1gzJuD8Yy4SEwF64Kl9lWd+8auaG0IjMMjzx0vxgJ4WllFbn5wMgolOhjI1mfWrH/RnmtqEe/9w8YeHx89+VNxo+Kzy9q/n5ifP7S7m97eD4xEsKzC7Jr5IbxGTEhCOajeyCtIzcMpQzQXxfp7yIhKQ7/eESkOw8Abt/d4wa+R0Z52ISxZnuW9dcvxw/LDBpT9nGRmynR3sG6kBpxlO/Zte2P4v+P7LXzw+JvrsYUsbJP3cF7OU1NYt3gtqdcPCHSdSP9bCQKws0jiUUvKQQKgdOFwK6TmxZNFvP+/otV5AYhYZVnDBsSVn9KUyvv181p/fzfF1+wKjuMYNPTt3ZlROwauenj8l3xRXrX8rdV5IYnD5lsownaMpFUxCclPUTtyWfIFdJKKU/54PhgI3oK5fmK5m+6BJ1iF2TXyE2LCR2hrxesIjdIpf04DnXoC5LDi2s8tPKg+GMoVNR39lh5nnfxIIihsVPkZheeqC224TDk5jOivb+6xTbPpWobBFlKMnTgT+PzxUiOaCwpBAqB04fAaSI3rPr9k7PWhaWt6hHKlIMEUpCgoU3p1hxWf0otI08eH73Jkba7MDJ2ndwI5fuGHlDrwtJW4Spi465dBiToqyIZL618fPzxO73v+uRGCKP9GynIlP1BuxAFssvkRgjgK3rYrvPc8KQuIyMOEHhKrzxRI8LYWuHl9VwzQhjznlfem11/Xovc9DryrP1Z5Oas9XjdbyFQCJwUAmeZ3Nw7QH1IB+zfx/8f1ClBfayFuAyFIbHuO9rW0cGnQc4aubH/40Zdx9hDYy9NX5BVB0600ic3xoixkpKEYpP3K53U+JgbuVmFU39vlLz23PT7wYEGQyefIaXfHekHI+3ie4uK3JzUU3JKyj0ucuMFcOJBbTi10ZAIdbOvh4itNek5YpKwQljIxAbzVDjhhZtbmJaHhfiNm9SpPrn57Tfis/AHC8tXdPn8Z+JlSUrrj7rF9n5ApEuRxH6LI74ikhhUmy0dVcnVS7RPux2xyDLxzEja0oZMOP3Hgp3CMtl/J4R2uk8nm+QxqSwc6n1ZJJaW20RKb41YZPfi99aaxYvjGM3+C9eUySLXWkQzZt3D3LZPjLTNoekJggWrmT4SMy/WWRgi75GTiLTpwZH0RbbvpfEZziY8ISSOlPS/7z8v0j9GskHZfQln5Da/bSS4wUusb/aJ9jhyVkyuuj8pkj6xIHoPQ4rY74dGspnY/TpR53KXL61KYonFmLte3LfxR7STYmXc+V2IHysxUef3Rnp+JDg5sYf1Ksdrl22vP8Q3u0cbOY1DIRs5BvW7Tc43iWShzk3Z7lMYwM9nQfX/mUPgrJIbc4BnUeiaOZqFf1lorXnVEcXLxPwsXM6mdi8Z3FU5S+QGqbHGEnOeQwaGTq+zvvdJT19h7pMbXiDrcH+fzzb6/SyRm35Yqj01PG994d2xTq56XukT9vBYL3dFitzsSk9sqR3HRW40n5Jng6hN8aR1i2P+zj4nNtF7kEwklEasP+M/KeKU5IzRpbRejpQHHlBaLXgU2nbTmjKRB4LYUH4p86wTrIQIEqWTW1c7TKTC6yjaxGY7+VmZTNDK78cC98Mu2s1+XTH7/zktRt0UdETnp5sMlGb3TdKqRSlo3wnRt3a15TuxpF0IUum2iFDsU9yD+yLInDbJI27WuweQFgSPBcbi9epIFPk/j3Suuw6RUZeJAllBOvLEJXHzyB1lH3lEDJGx9shIYRFILLE4PixSKv82JzsBxjhQH1e3/V3Ghr6FAfwQTSf7IQ9OmbNH7JcimXAtsG1sufbdJ5Kz/SlI+l25SI525jjMM/spYCb0JEDxcW/TJcIDk8uR5IURooWoJpGSF/m2d4p4EeLYFyB2l9R/M0PgLJIbc4Tn7ou6vmSkYuD58UiMRq2Yx809NjWvEwYeG9N3ZbN5v71nhdwwQvGmmY+JeZzn5XkDHUjJvVnve4dYMIKl9MmN72+4I/18lsjNFYF5e3gAQ6S1tC+X4wvP+DqRj+G2PTxi3TUn+XuRm5NE9xSUfZzkxu1S8HhQSEtu2lhuD1EqvBkD3OZtHzIWQYpmkptU5HkAWqteSzQyppfCyiIk37lINuuTfAFZ625NckNZRtDyBWUtQWDtt+Cm9I9SbLsbaUKeLO4U8vY68auIEnF/JtTzkdqX1LX1tuX6jLy1R3AvIzcIk/vxO0LBI4M05JGt4px5bojT7y5EMiFoK7JIsmyKPkXjbpGQPmQDcSA8IW0ZbSx/SxB9RvRSLsaHO0RCaM9Fck+OkMyT+W4any9FQqLy/H0KhbHEa5SEcYjcqEM7xH8rH+YWZ4SI9wkRRwQpWRbq72ja5aO+QNIvR2rJDZKDBKcgNggOuRCpPVWwV2T9eQYQOEvkhpHE+HfyVf+UNF3NQ8PQ0O4h5NXd5DAaSjHF13O4azJ3ciM6gIfNOtYXRiwnqD0nEgNUCsKDDLUyhtwYQ0PvzJm6z88SuXHUdxqivdbDc9Y3RvR1nnX9YVzo/10gOEVu1vXWzH/fBrnhmWGdZwlnqf/jSC25sSCyBJLDkBveGWFvLPbIjf95fDKWNBX8ZeTmtyKvEKbLkYRI5eJ8kuTGAQ1tqNlxkhvhWQgiQuieMhSPNydDsvL7ZeQG4ROyxiornAs5cBS4/CYyhyMgO7w6LblxAlye1uK69khXnhQeFcTyXCQbH+EOfwJ7XqSW3Fhsxfm2sozcZJ50v1uEEaZnRzL2jAfkpm1jXlPkpgdy/TkKgbNEbhg4KEhpCBkCqH+yJkMPI4P5wrPneR8KhWnLYoQwn+/aQStzJzftHqqhvqXIWhPbsN7WcJfXjCE3Qs37x5KPeuCOOdNZITdepsqDKsKBnI9kXeyL91CJMqEzvHckkRYiUjJsfQh+63fuzTrm7tmouCI3G8E1v8zbIDdQ9FAJ/7HY2b/g4UF0yCpykxsRKcr2N6S0nhuTrt9Z/ZTLe9GSG9fIr77cKMfLY4+Oza7Il0WbMm8CSOmTG21hyRdWxx3fxiBv4rnhyuVFybc4q+84yQ0lgiJPoRcSl/tyWnKjTp4eoV+t58Y9wsO19gANnWjjN8SJ1Qcppbyk9W6IOFBo3CsyhJhIbTiddiAijh2Vj4WYMkQOQ24cf+3F7QAAIABJREFUh6oOZfJg8RDxSAnR87/7tTeplcOQG2PAvqLLkXgLhzZh9qqpP2eGwFkiN9l15gcenKHjfBmucl5f1tXmD0oUT4BndShkjcHE87VLMndyA2t9cz7SoyK1+zmzH+xhzEgN3zFa8gC0MobcWANzP+42+/iskBuRMyJkrNlXRBJCOlZ4aeltwg899xlV017PoNg/iXFs+ceVr8jNcSF5SsvZFrmxP0MIkjjte3QTYh5buYrcfHGHM3IkDjilJTceWJaFVeQG2aGEpwLKu2NhZXEQvoVc2I9io3wSnD65sb+CEi/UQp2Pj6TtyhpLbuzf+LFI3MPL9sv0h9amYWmsNPaKIJP2MmXsdJ/c8JI5CKAlN/C2Tyb3+Qgj/JNeg4yhKyIJSRRPjRjkxDZEbliChKPpdxOQAyTE6KdlVruMDR4foXD6I8PSDkNuhJx5+RhRDi/UOjkMuRFuAzveIeOIB9F9PTnSLp4msw6D+n1zBM4iuYEST65wUQYQ+/ZaMXfw+I4RBgeGJaFQrXXYvNI3QIwp7yTznAVyk/iZk4Xz8rK14djmuHMNyJfis4NWWhlDbpa97PUk+2+o7LNAbugDIiLoQEjNFZEc6nAYoXfZt3Pr3sXWvNTVDlPucVxT5OY4UDzFZRwHubEIpfL22Pjs1AyybM8N4sDjIVwK83fyynGGpbHMIwCs5zw3vDKt58bGfQ/4srA0k/Ol7h7s60BeyLKwtDaO3CZ5lisb3sfsuYEXa78QrXZT+3F6bhBBoXgsoiY14V6kJTdCzHhfhsLS7LNBCCxqsLNnJ71UvnPQgMkty14WltZVu/9fu18l99LYuHi5y8EiyDJ41LC0PDhBsU5l8/LAITGOTfI8PPZnnY9k8T7MnhsufgdXKEs5YtNL5o/AWSU32bMO8WC1bYWF16EgmwjlyP64VKR3QVnqt/8skRv3jqQwbOUJqImH9SVP9eQZz72Y+Xuf3PDui9ZIoTvwztdpaaufkMO856ZfIsOD01UZGK3b9q4eh/QPibCHhzd2m1LkZpvo70DdhyE3ubdC81nWWdRsqhbW9YhI6YFZRm7k4RK1cLHKU+7bvKz2jgcmh9lz4yhSxwezwiA3FPdWaTYBU8aXkRsu19wQ97vxmVWJLCM3QuBycmehdNQyF/sYckMJRga4ek+K3FDaHRwgtEt8tEmSCBd5cfeZ9cWR0EPkxvX6KJUWfaOPiAMCHBXJK4SkIiwtubEHp7/YdZfuWYzytBZKEa9QS2RSKWq/czys8dPKuj03PFXpbeJhQ15zX49yhL45hIK3RhiNMY3EOTiAN+0w5Mbm2LRcJS69ZtefM0TgrJMbhg+hrxnLr4sPcxKWcCincmWIU3sgza4Mm7NGbuCOcJrvWzH356EC1n5reSt9z127kV0+ERbW1l049nvunhvrZ55Yan3qv2risM8WHYielQeLMNa2e4gPW+5RritycxT0ZnBtWvOFiRGbu3kNWkEUEIaUfIstcoKhIwOUdAqi75Ac0hKW1vImZIkCTJAIsdT+Vg5hURASRuHl9mTRybjOtBL1T0vTfkcZE3s6cnPch8ZnRwfb/Mp6zkqkLopsS24osZRZBONCpNzPY/O6UCiCHFB+Uzw8JnV7c3Iv0NPis9hz92izPE+AultlGqHIOPR0x/fvhyUrT3drqtz7qH94YlLSutk/CroN1UMU4Cn0C1Y8L4iJUAMKv3bYDNonN1mGcAQnjxH7bhAdeCK1eRSyMnmi9KPQLOJehYKJxb5rpItd3X4TsoZkwlAe4Wn65Xx37e/F/07fgaN+JE+KhDggTSmPjg8Z983DlCFsTZa9+8yT2oTmIRwWMhO88EZtd1Q2LNyrexMyCK+W3LTkUPnt6W6woNya4F8YyXhxPSza/m/bVZ/nhcBZJzd6M59rn733wnx1GMXVvJubzO8Znxk5dknOIrmBPx0h9QVzdLvHpl0nsq/6rzVg0Lqi6Uhk2JqxCwdGzJnc0OOEy1uLhHwLn+8Lbws9qH3v3NhnTsRObhXgnROiv00pcrNN9LdcN6WNUmvRSMZtgqHwcV3maWMGaRtTyaJGmb8c6QGRKJasN8KSWMVZYrg9xXPmSTomDUxeHkomAuQaSro9EciT5EQOYWUUYcq4vEKTMo7bHhjKrBeFsQClaI8HK8PjeAH8ThnlMrX3gcfCPhkKMpLEA2GvC3HfFGOhWly1NuALLeM+z0lXOXdv6tQOJIT3CTlCaJSPzFyMhLAQVgyhXfC0RwcuwuIIDw9lnHeDcp/CUolgUbZbgdldIrVHF1MCLkZynCasUoRjCavLeFqeGZOOxYT3w/3YvK88p7UhSYghfHJTr30k9iLZi4OsmsDk00dILg+HyTJDD5AIZA9JMUm654uReEeEg7Ec2ZfisADWOqen2fekP52WZi+OfkR47HWiLFpAhbUgb75jPczjp3nJ7FnKfUT628T9skit8ACa2NVr0iP6jIKCkGo/4up/izcs1em6L4t0IRLsjS+4Pj0Sb+ATIuVhB8joYyLBS/9qC68SYl9yNhA47eRmmXFgk95rDR6eOQcFHEZaDzDlN73MhynrJK45q+SGkQuJMUdb1xg1W7nczY35HcNUu0+zT24yauAk+mjTMk8buWmjKFbdq3WNgZFhj27UF/qf9YwORtdjnNtUGKAZh63j1n7r3zalyM020d9y3QZ0Knr9plDoKdY2ilLq+mJiy5OzWLgpgZcjsdQR17UbQn2nPAOfckypJurJcrg2hSP4jtJL2vCGbANF236ddmOj33zfijznIiEbJlf7YdIN657Ut0zcR9+SNNSWvL7NP5TPPVKMh35zr/qij7O2pru/bWe/DHnkHYsJQgATExjPWWKtjmXtQ5D6mPnOtepFPmHgb+3Rj/DV5+19GBdOpLPhHtFFjJDhJGD6FLFShrEikaGx4fuhcTbUd/IajyZge6SED6q7PeHOvSO3fsux5PlI4t81Ze8/9+Se+5unM4/7MX6SbLfX1uf5InDayU2G7A71kLHO2MSw8PIVXdgeIYzYIDitMEQ4TpaHfsh6nHldKxyW0cFpkkNz4TZH0tzIjTWcYsug1V9LW5wvxR+MmOb6c5EyYiLz5Elc+bcICR74FIZNxqOUNGhusy+z7tNGbsa8ONpaDH+GPf2aOlqLt3XXWuo3ZLTd/+TZcy1DrIOJlklGjjAK33IHOrPIzQ50QjWhECgECoFC4PQjcNrJzbI9chQF+w8d+4xkCFuxN21IUcqwtIvxOw98m4dhgSdTeQwXFCaeUB7gvogooGwLe+Ip3jXZdXLThusmdrza+qcvohr0LwWVAizcdui9M/rtcpfPyXhD4Us8AELB0/BjDLTeHZ77PFa6PbBnF/r3tJGb/lHcfQwZJIX4i1AZMlL38yOqvC75PCKmtg0w8DHWIS5OORXd0ApyJIKCQUL0h+iQbUuRm233QNVfCBQChUAhMAsEThO5yfc/tcALJeHZ7ZMWYS19Cz2vL0XHXrUUIaP2xFGCHPPf37Dc7lHLa3hutYUnR35KmFBQIcgIRLu/bpcGya6TG33QD0FathfC4Td9DxtlVUi6UGBCwRXOjKwIPdY/y0Ro++MjITjCnIUwk3OREJ9UPIWqOzl1V2SXyQ3chT23Ivw79/YOYchwgNyMFdsRhICml9R81u9nc4TvPefmCX3ME2d/svBy+1V3QYrc7EIvVBsKgUKgECgETj0Cu05ukBTkwcZhZEIoSiuUGko76z5LbXsQgP109iP2LcD2YNqzZ/+m48/t21m2mdj+NHvscj9iW7cwJ/tqtM3eAFZgIaK7KrtGbihzQsSF31I27ansh4bbE2FjeYbe5gmdwsSFKece2RZz3hneFmUKGb4iUp8I9fuIJd8+S4qxz0IV7VNEiuy9RJSFJvf3Rm67r3eN3Dh2Wx96bmA+FCINY3t0hYC3zyt8PZubSN8TpL+F9Asd7G8DEHIt1N/+aq9MsA8rw8g3qfOk8ha5OSlkq9xCoBAoBAqBM4XArpMbFnoKktRXVtqOQmwc7Xqp+ZKyYL+ce+zH1DudEqlxqIrrVgmFiUchX4Kcee3BE6b2qEgO++gfprJrA2nXyI1DTM5HQj7ts1gllFAeE5b6FARHvzh8xz6LFGOB94UHwIma7R7NdX1yLjI4dEgIIxHu5HRNp2puUs66eo7r910jN045tU+0b4To3689vdp+qfnBvijv+9tEHBaBqLRiXPGwIagfFSmNGzxwDuNxEJKw0V047a5td5GbTXq+8hYChUAhUAgUAksQ2HVyc5wdl4fNHPVdGazTLM67dmDAOqx2jdysa++mv+sXIYPHJUjt0N6q4yr/OMrZNXJzHPd03GUc97g47vZleUVuTgrZKrcQKAQKgULgTCFwlsjNmerYgZudO7k5i/1b5GY+vV7kZj59WXdSCBQChUAhsEUEitxsEfyJqy5yMzHgE1RX5GYCkCeqosjNREBXNYVAIVAIFALzRqDIzbz7t727Ijfz6+siN/Pp0yI38+nLupNCoBAoBAqBLSJQ5GaL4E9cdZGbiQGfoLoiNxOAPFEVRW4mArqqKQQKgUKgEJg3AkVu5t2/5bmZd/8WuZlP/xa5mU9f1p0UAoVAIVAIbBGBIjdbBH/iqstzMzHgE1RX5GYCkCeqosjNREBXNYVAIVAIFALzRqDIzbz7tzw38+7fIjfz6d8iN/Ppy7qTQqAQKAQKgS0iUORmi+BPXHV5biYGfILqitxMAPJEVRS5mQjoqqYQKAQKgUJg3ggUuZl3/5bnZt79W+RmPv1b5GY+fVl3UggUAoVAIbBFBIrcbBH8iasuz83EgE9QXZGbCUCeqIoiNxMBXdUUAoVAIVAIzBuBIjfz7t/y3My7f4vczKd/i9zMpy/rTgqBQqAQKAS2iECRmy2CP3HV5bmZGPAJqityMwHIE1VR5GYioKuaQqAQKAQKgXkjUORm3v1bnpt592+Rm/n0b5Gb+fRl3UkhUAgUAoXAFhEocrNF8Ceuujw3EwM+QXVFbiYAeaIqitxMBHRVUwgUAoVAITBvBIrczLt/y3Mz7/4tcjOf/i1yM5++rDspBAqBQqAQ2CICRW62CP7EVZfnZmLAJ6iuyM0EIE9UxQK5eUZU+oZIvzFR5VVNIVAIFAKFQCEwFwRuETfygZG+Zy43VPexFIFPjl8+PtIjC6PZIPCQuJMHR3rdbO7o7N7IW8StMzbd66rxz/MiXT3Sn59dPOrOC4FCoBAoBAqBQyGA2LxHpN881NV10WlC4P2isdeOdOk0NbrauhKBW8avvx6Jkb/kdCOA0zA23cOHJ0V6UaSHnu57qtYXAoVAIVAIFAKTI1BhaZNDvrUKKyxta9CfWMUVlnZi0E5ecO25mRzyqrAQKAQKgUJgjggUuZljrw7fU5Gb+fV1kZv59GmRm/n0Zd1JIVAIFAKFwBYRKHKzRfAnrrrIzcSAT1BdkZsJQJ6oiiI3EwFd1RQChUAhUAjMG4EiN/Pu3/buitzMr6+L3MynT4vczKcv604KgUKgECgEtohAkZstgj9x1UVuJgZ8guqK3EwA8kRVFLmZCOiqphAoBAqBQmDeCBS5mXf/ludm3v1b5GY+/VvkZj59WXdSCBQChUAhsEUEitxsEfyJqy7PzcSAT1BdkZsJQJ6oiiI3EwFd1RQChUAhUAjMG4EiN/Pu3/LczLt/i9zMp3+L3MynL+tOCoFCoBAoBLaIQJGbLYI/cdXluZkY8AmqK3IzAcgTVVHkZiKgq5pCoBAoBAqBeSNQ5Gbe/Vuem3n3b5Gb+fRvkZv59OWZvpO3j7v/tzONQN18IVAIbBuBIjfb7oHp6i/PzXRYT1VTkZupkD75enaW3HxM3PtNIt0gkkam/HN8+JNIT4j02u7L28b/XxfpHSL9TKTviPTvJ49d1bAFBN4p6vzMSJ8S6TqR3jXSGyP9d6RP3UJ7qsrpEPiWqOrDV1T3d/HbN0Z60wZNMn5u1l33ufH/Xy+59r3i+1tHunukj9qg/Mp6thAocnN2+rvIzfz6usjNfPp0Z8lNQvywTvHIvz80PiA3Kefiw/Mj/VGkm3dffk78//T59FHdSYcARfTKSAhOX24TX/xcITVrBP4p7s4YWCa/FD/cciQCV418iMojIr1dJITIXNInNybIC5HuE+ktIr0u0juOrKOynT0EitycnT4vcjO/vi5yM58+3XlyQ2nljSGvjyT8KOVt48PfRGKxp6z8fvfDreL/X5xPH9WddAggrPqW/GWk9470gkjfFulSJN6bknki8GFxWy9ec2ufHr8/Y8Tt3zTynI909Uhf3eUfIjd3it+uGekjIn1Rl6/IzQiAz3CWXSQ3xvCjI31XpN8Z2TeuMeYZDEVE/EWkx0d63sjrKRYfHOlqI/IzKPzDiHyrsnxG/PiQSK+K9NlHLGvs5btMbnijzXM3ivSfkZ4b6XsjvWbszUW+z4skQoKn+l8i/Wqkx3blbVDM2qyMRk+LdC7St0bapmF6V8nNNQKXu0b6pEh04N+LJHpp3ZrYgv++8Yfn2XomEoGh+I+7fj3q89fv5Hwenxo/PHjtCDiZDDtPboQgsciSvmLxkfGdyfbdI70h0ldEerdIJnJ5S+aDAAL7U92D8j3xvwm75Owg8PVxqwwdT4r08kh/H+lfIzFq/EQkRPfakd68ISTKum6kZZ4bxb1PJGT6rbt5pTw3G4J8hrLvErmhCFkTr+jwv0X8/2tr+oKieY9IlMz36OX9r/jbWvyVkV65phwRFoyNnplVYh4XavrSI46R7+va9TXxv/V/CtlFcmMue0CkL42kL1tBUCiavNWr5JPjxwdFsi2gL0J/jY+fPUaAjbM/i8SDTgE/bkV7k6buGrnx/Ai1vnek1rCf9/Rj8eFrI4lqWCbC9z0X+s0zzEghP9LKWOwZRHy/O9JfbQLWiryIsPmGgeQpx1TmpsWcanLzZXG39uTYb7NM3jl+oPiYbFmfKEUe0L4YAO3enqHydLyQKBbfVihZBo26WrHB/dWRKF19C5bFwYPcCs/DKyK1Cppr369rmwVgaFHRbpOawWr/iYmCMqYcEwaWvk60FTbqGhLlIoz2PA2JNmjr+3dtVT/FcYyyaRKG/7lI8NV+VgV1pphMWR2/v8t7/S4fq59JWxkw6As8Ka7GAE8fUe5b9TLK4/6v1fve3i3ewRRWzPeMhFBrs3BIbW33eGlHf2ExDowTQjmmMH9gJO3zWxsONXQvxpe8/bFkYtI+bemL7913K/rjcqShNroP9+Ue+/KP8QXrUYpxmP3zNl15lCltfFlXR+tJM/4ZHlYRAxj8x0DdvrLYPjASI0Yrxrdx9guR7rLk2lVf/2n8+EGRVpEb/Q0b9znWczPUh+qAD4GHPrBg6ad2QX+X+HtV+J3rjdU04CB4nnHzkudPH7sv89XQ8yefuj860osi6Uvl9cVYkI/y+cJIlyMNPf+eGcl4ptC6xzzcA3ZDi7KxYc+kRXasx9VCfy7Sx3ftNc6ksdcP3OKxf7VtcmOOY/R7TCQW2lbWkRtj9psi8YCsEmNLH+R8NpT34fHlN4xA9zcjz41H5FuVxfi3NhqDxtuqdh2xqoXLd43c0D94aHi5V4kxiuQMPTfWF2taX5fpl2d/4nERHN6hS5F+OVJGZhxnP21S1q6RG4a7L15zA78dv8NwaK43FszJ9B06xN0i/UhTHn1KeLZnyBz/iZFavWsT7DKvZ/Bvuz/ok9bObcipJjfPCsS4oJd5aTJsieJ5x0j3j8QqIX4eS23FgvArkVimUpm9Z3xORc9EzSJEicBKKUSEQvZxkSiZP92V73tuQwcdKItr+NcjJXm6V3z+gUgmCIM3FWHKGVdjTjqsZ/eN5B4pGCakO0f68a5u/ymTYscNfT4SC5YB/Vvd39yQPx/JYkeZgIOQA/KTkS5H+vxI3Jv+R7j+IFJObtpHGRLy4x4fFylDebpi9hQ1oYNckTBDUCyQHirtWnWKmWufGAlWJl3Kzg927Tkf/5tsiH1V2u5/Co2H9KGREDp1eDD1L7w8qOTJka6I5KHXb78byYPLG8hlrz/l9Z0yhLixYLB2plDYXUdcAzMYaIcFHKnQZmQLySI3jCQskpJK5NWHFENWKmPDfbtndbGyXYjkflLU++zmb9Y298aD8e3N9xZYoQLwZsEhxjurm0UK8W/zswA9MpLr2mfgy+NvXhEE5lIkimqKiZNC457gfftIxpTJ0qRprOlzY81ESymGk3zE38aCso1XiyJlhCUpx1mSF2UOiX4aWoyNOc8sC5E6N5WTIjfa4TmBdYrn3vNJWNIuRPJs6S/zD+MLQWx+KBIySFkhxsoHdJ+RfGMxD05wgIrnQV9T8IRpelaNJ3NIKxRe/SUMhBXffINQevbTQy7/F0Ri4VMWUqcc4xwhag0sF+JvY4p17ocjCUNwP+Y8c5/5Uz0f2zXCPKN+IRbab7x49tbJW0aG50S6XiRjW1vdq7lP+MyuEJxtkhvGPn1OuegbV+C7jtx4hsz3OX+u6pMfjR+tRUOCYFlr1hkLXWseomAdRRw+ZI423xlnmxwocpR6d43ceJY+YcQNeVYYe819rVibLkdKI+CqohiUGFKOQ8wZ5jdhwNbWbcoukRvrI31k6FluMdKf1gB6bV/+PL7IdcOaK1S0nSvpe9YdhiPfWxfM/UcR11uLPZN0423JqSI3lORcJO8Qnynxy+JrLXwviUR5yIfGQ2th9h222jJYHSDsiTKSccnYp4XCgFdeKukUCQo4seBabEl7+IGTnVoLmFjg9ApQHA06CrdJgvKAJLHmp1ioKB4UBooARcfgNAjdd1qADX6T7AMiXYhEwf3OrhBKvAHLGqMcgrjkaU9+R+goDh4OypEBYdKjRBBK1KVIV0TKicdEhMilKBsxc522WRwRQEoLTG/X5O1/pGBT9ODxIZG0lxJNaaUUWZCJvRTnusRbJ1YUUWX5o0yZ1NXv/kzcBAlMBdvfDhzQbyxE7k9+9wvXJKs2pFOYCLLDQkko7yYBfaWfWAeNISSVUFwf1X323zMjwY64F3hQWnmlKPsXIukz4t5ZyOGQC70x2lrJeTyQeH3VWla0Jb0+9qQZ48YGDIxXfZ9jRV3Gj+vPRWotKupLIql9yGKOR88Ycm6sI0HugSBovxHJ+Ec8L0bKhYrC7J54SZEvzyBBtJA0gvBQlini8i47qazLPvgfoogYeE5XueaXlXGS5Mbz7rlP0TdwoUQIrYSDw1H0qXHaGi3Mc6yYF7qLjV0HpZA29EbIgnkH4TevIPLIQ1rgPOupxOhPeDFuWORco8+1q30GPAvmQONPvxjz8iGyiHoqUOYBBgRx/BZJ44pyjxDxRiL8rsvv4uPeGDFWjEvPl7Z4thlPVonF0qJpfjNn5JiiyDIm/OGa66f6eVvkxtxivHg2rSv6Rb+1so7cIAc8oTykPO+MM58WSRhan6jwCg55i9VnvjPHrhPzk/F11DAkhjtrpD1Fq6I41rVn0993idx4nqxP5gnrNEOb7yi85se+MLIwRLain61hkrXXesLyTieif/RF/lz/NsUu8xtjjCDGKgMunW2bsivkBt5woecY19ZwOghDKCNEX+hA1kBGhRT5GCxTPN/9scD4RM9NI77PyNAqg/S6/mGYY7TlcTIPbUtOFbmxcCcJwGaxTFZDE3FfKFHJZFme0wLq4aH4ITkU3FZRpKRbNPvkxuJNMcjQoy9sOu1SfKbEpkXeIk94elqrrfpSWTShX47Uhru4h2TYFnzKBqs2ZZuVkmJBGVGGyZxi7Xr5DHoKic/pJTJZWGQozupOa9YQudFeSiaFdhm5MfF4OEgSKZ8pFixGFF2TIiWfsDqkop7KfffT/n/K1B7X5j35kQLNakxuHYmXIBV3pAJ+FFmL6+UuH8uxh5llmsUAXvLI6xqhMRl2ZgJjdaIIuF+KEcJE2oUZ8UMACZJDaTTuWLEpAB5elk5yMRKlLcXirixCwRT+05Kh1q2PoCFq7tE9CQHrk5vWmtpaXoyRnNBMSJQTYwm2FOnWRawtWY6+0UcpSZ7yb16HJGvGnefCOOJlS0FG9R+sLaR+R8oZDTyrsIe5RTfJ8pfE55xwk9xo57kub1P82o9J3JSn3MPISZKbZdgzPiC/CKM5xxg0NpJcug+LkDFyobupltwwJOgP4t5zsYOxvmrztuOsDRXK/tZXxq1nwbxofFBs0pOZ5D7Hs2fAHMMLZ/FFzJ4XyfglSJU85H6ReJuROJ45crGrz2fPnftUjrGyLBzCnGduM7Y9twxCPE3GoufRHOT52gXZFrnp3/uPxRetYcfvq8gNEnMh0s0j5TqXZX5VfEAo+xbk1iDS1s+AZPyYi/tlHXcfGX/6HrFXH2VwKtklcuOZZSTwjLfiObe+9JVaOLXha557OhJDifmjFREw1njzbStjjBLr+sL6Sr9hBDoXybqxTdkVcmPepksxaLXrAmxEqFwYAIn+2OrCIlM8uymeRX1Iv0ixdjMu0CGJuqzr5uTDiLVMXzKYaQ8j17bkVJEblmvKnIdV2E4KMtAHUfhDPrwsjSyOJJV7DxF23A6co5Cbi1EWgkCpJH1yk0qU39Jzs4zcGNjpGbHopLKu7azBeeQt5YGSTSjvlGPC8g6nIdK3jNx0lw6SG8qLh0Ro1BsinY+UeLZKMk8VjxVpCSACwOLQl/Yhba1urfeEF4fVn5JM0pqs3yhYafVrPV/IaSpllC7tp3RRAlm9SVq6PNyt1XoZuXENsoO8ihFHmBITv12MtI7cWAz0J+Ht4AkhqTgKyTJ+WPNPktyYyHjU0iumDX1yg3CapIxRkmOu+3PvPxbCK7ovkGljgyDaCFdOkKx7lHfCQ8ggQY5KboyTp0eikCELKe6vJYP5vfmjv3hOSW4ohzxnvHjp7W2avfBxLLlBNMwVxpJnTD8YZzn+W3LDOJHzk4kfFnAy5l2PHFuUWOUEsdroAAAgAElEQVQ9W61X2ngwdilRrmtJzLPi70/tWm/ONfcSY8A81Cc3yBnvgufO82fe6IfPdUXs/WduSKMJgpMKs2fYM9N6x9rrtvF5V8gNyzzLeiuryA1DIK8rQ8SQ8NBmH/udgcVYyWc+rzHGKU/IN6/iSUta/lm20/t+0nVm+btCbqwVyCxFeCg8k8HMmuLZSbFGeoZTzsUH4Z0Z9dHHMCNJ2u95U63zRxHrgX1e3xwJsdq27Aq54aE27w2JOZ7htu1P+XjZ2miMdt7MckT6tITHum+dTs9N63E/TF/wHluTGcusYUfdv3OYNuQ1p47c6AwLJusdVzzxQNqL0ApQWXUIi6SHm7TKPYaaIRt+Oyy5YUW0QBsYGXLTJzc6XMcTscqsI8J9uPC0s/XctKSFxazvqqXQ82ZQ/D+rK7NVYrqvBv/blNxoF8WGUm/hM8lRSlOQnIyrbN3ULblpPSBtozLUxHctXi25YTGiCFJotMPCycpLUW3JDSXHeDA5IRliwon2I5P6h8cpCaAxhBAhhZQwC7drEan0+A212+JtUTPeWLqStF3s6u2q3Scs/qbEab9xmGOS8iksh7RenuzHkyI36heapP08Byl9cuP7nKh85pVhNRdClkKhSGte6x1tsux9RDZMtDxyPIieBWQEzq4/rOfGgm5B5rHgTh9qV9uWoTZOSW48xwwPCIKxOGR8yPaOJTeZH0lgROBBRj7Odz+084LxnRY61tgWsyzHOPCMKU97kwy1OPps7jIHEXuo1ENacuNvz5eFOj03vODpdfUMIzo/0y+89zfLPKs8Eb6GvO2qnFZysw5PoYbuLUW4KYLal5z3zRf6mYfgUiThKfr7uCWJszBP3uYpZVfIzbp79kyb5xhGUximMlR43fV+F31Ad2gFKel7isaU1eahBFsDEFNGlW3LrpCbdTgwTtI7W0H0c9+v75EY3ptW6MUMvLyrpDWw+5sh0rg+7B7GjBpow8/X3ctJ/X4qyQ0weBGS0FjMKQOtS1onU2DJELnReecitQ8UhRjZ2CQsTQgGxdoiLTQmLZB9ckMB015eJA+QtlJ6TQ4UiZbctB6NDO0YGgAtuRFeIs5xnWxKboReCR+h6CIIBgwyySrnvilqLOdkGbmhBAkv6wu809uxjNw8O/II+7NQenhXkRvWBySCZQOZRYKIBZdineQy28GrIzSL+xTBQdoo3+l96pMbCpZFlIeOtdukPCYsDQG1uCBDucC05Kb16MCSlfSkyI1wEYooZZOCkjJEbiimniN9Th4ZST+ltOTGePBMLhNlwMBzoI8ovDw45yIdhtwkOfUceabaybjFuW2PPRuIXStTkhvjRZio8QlX/XBpCWCUidtEutD9nouGP801GZaGbAs/Yql334wPfsv9OcvIzQ0iz9A+lZbcID9I0JC0Hs5l5MazZAwZG0lueAf0u/sz93lGkWx90y7MbZ0tuXlo/JDGhyVN2+rXcyU3FFlW9hTGCXNJX8z1iG9frBXWSgYte8uQ3KMKQ40xKgLD3G49nFJOC7lh4WeoyPUQRp43z+JYMW+3Xr001rWegrFlZT5zkFB4ZTCKpOFx03KOM/9pITe5zyzvnc7Ki+85S2F84ASw3vTlQnxhvbZv8mIkHnzzrIioo/SD+hjCeQsPG9p2XP15askNq7348rRE5p6LBMZEmm5XngWhXSQXSh0onI03AAiUZ6E3Oj0t6iZOzHbVnhsLMiUdcWGNXUZuhjpsWVgaZYVVmlBYLCKte4/CIISkJUG5qXfdwNyU3CAWl7q2tGSK1eBpkTD0VDaEyOX9IxOP767zEA2FKFBw0w1O0bGAEg9cTry5F4dSiIS0YWmURQo2YSlML4K/hbGkWxdxUT/iuk6WhaVRpimD5yLlZsxN99ywXqYbPw9z0J7cc0MZRMTd60mRG31IEWDhz1A/bRgiN04hokzyeAin4pnk7fSskDauH8ltw9z6OKtPX5loLWjIHa8fongYciPEELGEozCvw0pLbiz+QyFO7XPquUsX/ro6h/bceG6MA/OOMXv97v6VZR4yJ5l3zFmIbpKCZeTmbpEnrXBpxGnztuQm9xuqi9U2Dwhp7yMPXaEw8tKxqFqw+mJsJFFExtPAkQqL/LmBddmeG89khqK0z3+/LgaFe3Zfugd15B7CgaZt9au5kpu2DwB8h0gOvGkF0eYNz1DWZR1B6TEHWYtbZWzTjjPejQeKtvnlJDxDq9p0WsgNoyBDKq8x8ewwWmRI9xjcbxyZGBpTlpHbMWVlngyb2tSLtEkdm+Y9LeRGRAujXvanA2KGIgHoZnS0IRGuj1Ra++mZCO9R9sh47q2f9KSP3RT4E8h/askNLNoN2v4WWiT+m/BipDKLHHgYSW5u9rCbHClcFA0PO8WfhyEV5jHkRmdiquS4yE1rPVUuBSbvhRUGiUCmKCCs72lZpwBQvFNuFx9Yylo5CrlprXIsxE/s2nA5/qfwIXlC7vpY9GNBsz0UeFgjqKx5uQGWZZeXiOQmOSQIGUJUzkVCcoRJ5QPdJ1At8cnY/x4Ug38uIzcticsQCApiWtCRMZNDShtqlgcKCK+71GVoLWfZJxYbFg+L9UmRmxwj68gNEmIxQ0I8O0guaftY3wgroNRYMG8YKb0BxgOyk3vHsv+U4UQjC1vuuUHcz0UaCpP6X0QXP9lIr03rFKll1+f3SW78rQ357LfX9V33rFxjZIjcuC7v2+fWE3Ep/jZGECBj1rzEe0iWkRtEkbJPMsy27a/2AId2HwaSJlyTMkp4MRlGjEWkBekkjDfnIln0ibYx/iDGsELG5Nf3pA1X47H0HCwjN8YBbyARDtHfI9L9tKe4UojhQRlWbhJaXm9eqk2s0FnuSfw/V3LTeugZFVny+8LgkIeFjMHWfG/eP6xcERdSjC9GygiAw5Z1mOtOC7lhwddnDBeEwmve2UTMI21fHYenLOdBERG5T2+TNp1E3tNAbsyDrXGHIZ/XZpkM7b1p87YRN0fB1BxOJ1efuX3bsvPkpt1/YmFjhcjTofK4PAscaTcxsbRb+CnWGdolJAi5sbBbIC2YaalFBOyfsHjnwBECpQ4WIRNEWobuGp95FEi7sNusZcIjD+7q7f4c/A+hYhVlFVdXWlZkRl4yzEd7eZVYzCnKFpFUwlqlkZJ4KZL7Ylk1IfX36yS5UwfPAytyKwYEHBEHwtOAIFH6hZ9oKwWIEmZTPbkQiRfJxOCeKLsmq3ORKDbLLAeuTeutPkUS3YNQI/3W7qVSLqxhxCrA6idsR7w+UuC7fswuyyIStkpx+p87+F/JMn0DBxYRwsKc3iebaHlXJF4mQkmkqKW3qN2Aq794Fo1TEzprSd6bccot7zcbtllkSJ98GLv6Fbk1HlL0kzEkREN/6B9jmqLr75bkuSbJoja0CwoltbXaCHM0duz5ss8hlWwhoPqe1Uc/UzLTas8DQwnSPv3nOsqxfs1wLP38Pl3bMqzNc629DA5jxT1qn3F5FKGkw5os288BYyQo90shBe5nnfSxN4cwRgihtSDpS3jyPvk75xd7/yxgYqbTE2tzPw8aETaZ5L81ViCH2unaPLAg9zfpR/eJfOZeCc+LfjQGfbbIZbiuudNcS4R4Grf67VIk+y+IOYbFj/B6ubc8ZML9MCoZE62HWay4uRZ5N9Z5htwjMrWq/ylW5jPi+RPKxsBhTxByswvx+to2R3LjWTaucp1N0tp1x95/5gLPszEyVvSjsZ8GybHXZT5jgIHDHGDemVpOC7lhDKUDEfOWNW1Tj5l11tpIRGQgk4fdl6EMc6m1wZw1RJSn7sus7zSQm9aL5hligKQPLRM6nX021oxcw/p5j0pIEGfRQ4yi9AH6z7ZlZ8mNhVNoBuWawpZiAQQcL4KByNPC0p9iIRYucykSjwBrJcuAEBjEgOKFVVIKiLznI1kcKaFCRSjQJi7KTgolDtng7bkQyeJMWNn9jRAJycp9PpSm749kP8WQyEeZYOlMSzArJyWaQmCxYGER3mVxMZFQRNq2K1e+b46EcFlY5GO5FZZFOW9FntbCRbmlqCTBoxQhA1dESszdH+8IJYTyS8mhfCFjKdoAL+XDn9JGGZdPyMyqSdC9q097KfkmXYoSZQYBaCdhyqLyKGcUWw81ixRrwZDFnSLvHscuoPCjnOTmZff3qEgIIE8ExUyZyJe2iXNlqWS1Ni5Zw2DPa4g4JoZICYU0lTcTCcXPGLTQGDvGMAWWUCKMjQxh850y3DOikITL9xYr944cGJsUWOOeUmuDLU9NKrryC4ET/qf9Gbbpe+RF+ymLxpx7onwag5RKfZtivHgWPFPGjM88Ufrc2FU3xdwzQGl1L9pG1I/wul/9kmP/cnw2BtpQuabKhY+eeUT7LpHSc7Ys79D3+vl8JPNLehzkQy4Qef2Qnl1eEX1l/Kd4Diz25oRl3iZ9byy5NoUy5juiD4SMEYSP1xdBh4EFCxlJA4r+sDcsxRzl+suRGGNcawzpD0TC3GLMWmjMGZ5N/UL0EeXEfTmAw3PsWTM+25BW86/NqIiYMFh1mUuNXYQsBSG/EEn98nh24Geekg8h43FNQiXUTbia8apNniUe4FWLs7qMM4uzOdo9KAf+nv1NPH5N00/k4xzJjTnQXGIu9qx7dlfN6RSdjLvnEZQoZBlh0AJvPvDbpsLDbV1iDKMcb2MMnAZyw0Bh7TAXeNbpNAwXm0hLbq011o2j4k1nsd6Yv83juyKngdykhwRm5lZrxToxL4u6MK8vE9FBd1tX0JLfM0TUuPBsmp+3LTtLbrYNTNV/+hEQ3seCjNS2Ctnpv7Pld4AYXYjEy0TBYE0vKQQKgWkQmBu5QdIZkBBKRIRVtt3/ORZV1wtRZexoSc5h9n+okyWaUocUm9+3IaeB3FBWGQQRU0YqEQSbin2avHWMMIxfR/WSMlSw8jPCteHZm7brJPLvOrkRNcBg6xnyPPVPTOtjwlODAIkkYoRm/LJ9g0FBP/QlI3U2xTajmdow603LOO78RW6OG9Eqb2sIeJAtODx7JgCLHqtT7vvYWsMmrtgkxmMopr3IzcTgV3VnGoE5kRteVV44nhchwRQinvzDinnJnMRz2Eq7L2xs2bx29vQJSeQp3obsOrkRyi2cUNQB7znL/KahZDysIgxcxwvNE3xUyb2yrPsiYNYdgnTU+ja5ftfJDQOD51EEjedxHXYZJgwDoZs8d55rxgHRG33heRGlkFs/xmJH3xLqLprGnsxdkCI3u9AL1YZjQcBCJ1yJZckEitQIs9v0QT2Wxmy5EG5o+6uOooxs+Raq+kLg1CEwJ3LDiiu8UagxpSjDl4/aKUJlHcqS0j8IZ0z59p9SuIXhbrp/ZEz5Y/LsOrlh4BI2KmyV5X7TUCEHoghtF+ZqHRU+ehyS46p/wu1xlH3UMnaZ3PC62PogXByxX0ds9Jl9xyl5kE/+naGBLWY8qUKRPfNjha6RYcX2qPPK7YIUudmFXqg2HAsCt4xS7MViIfRQe+CGrBPHUlkVUggUAoVAD4G5kBsWe3sKKVDnI/X3b7ptoWaUwU2PYKYs8yjbB0J4BOxVHCu55+6w+3XG1rMu366SG5Z5eyURmlX7KOy7y73H/XsVBeFQGfv97CH1uS/Cmuz/7B9atA63PEl010LStHtXyQ3CwSNij60DNPKUyxZrkSpCSPOgJxEsQtBS+iFn9CSvSMmTMTPfpifhGWsOjXIwSFvfunFw0r8XuTlphKv8yRAwqTswAcmxeU6scEkhUAgUAlMhMAdyQylwOIVDIBzu4oCLvtjb5+Q9itZh9mDk6XfKdoBPKmRj+klo1CdFWncS55iyjpJnV8lNHgZjrw2v2JAIIbI/giI7JMYxTwFy8xNL8vAesNrnqa5jsGxPAXUQBGV8l2QXyY3nQ3gh/UbI2ND7iRBNh7N4LtJz4m9GihTEo38yIUIkxA3RSXEqnlcPjBXhbgwUDugRvrorUuRmV3qi2lEIFAKFQCFwqhHYZXIzZn8KBcqpkMKZbBIeOp6btZ5iTzFK782mnSZUSoiN0wnbUyHXleOQGKdqCn9xKtNhiNW6Osb+vovkBmFATJ2IBt9+WLKTTO2LEJKEYHrlRF8cGkG5RWqckNgXe3mMDx4dR3Gz/o8Vp4gqV78hztsKKVzW3l0kN4y0nxDJq0r6e2iRGqTCiXMOaHCaa4rQsvZk1SEPqecXwcyTXYWl8eSMfe8QAuFIbx7efKXC2LFw0vmK3Jw0wlV+IVAIFAKFwJlAYJfJjZOVnramF1j6nUI2dJJS/1LHAlNQc5O6jc6upbA6Wl5IMMWnL3lQgWNpKceU8bHCU0Bxt+/AMePblF0jNw4OgPuqFzq2eIlyuNgD0D4biu01RgDr1Dynd10ekTez5Ab349zDs0H1a7PuGrnxDDntbIz0QxARVAaNFO8XY7hoxfvtGAvyBa8OFECI4DBG8jS+50bmbT+P/fYWuRnTg5WnECgECoFCoBBYg8CukBtKTP+YWJbfZSFGbst7p7wseqzYh8F6n+LgFp6VFOEx9scgL+1mdu9zYu1ftpdjVf08CU7+6m+OHtvm48y3a+TGflPvzRsr9twILUzxThx7cHjExoh3Bnpn2BCBHbpe6BNF2vu12nEypq6p8uwSuRFG5lTAofdDDeEhhNB7G1Mc343g5PWIUt9TJ2zNGLDHyjN6p0hjD45gpGBk4AlU7q7tby5yM9VTU/UUAoVAIVAIzBqBXSA3YvRfHoklvxUbuSk8QyKchWLrha1jpR/mZsNz+1Jc5QhzseEcIfHSTQqYcClKlBfhbhKWxLqMQFFaeH02fRnl2Psam2+XyA1M7ZFp906sug9eF+OjJZ1Pjb9vO/bmI58XLtuXNfZ4aeRZiJWX+G7r3UTrbm9XyE3umxrjQc17ck1/z4uXMztYgghR5F2xx4bYN+dQDmFtZIj8rMLL88h76zhvh4Ts2smsRW7Wjfb6vRAoBAqBQqAQGIHANsmNo3XtqfC2cOFiQ8JKezmSN8P/QpMBsdlE4aQUs763hw2o+0GRhKr43BfEhGX50ZGc+rSpOI5a2NU/RrJX4DAvE920zlX5d4XcbOpxc0/9k61yD9Qm+Di0584bXJAvA314XPNNG1w3ZdZdIDdCAxEQe5s2kXORGdloBTkSLurwCPt2eNu8u4pRweEEXpnB+/LASJ6tsURVHcpzuAejybKDKTZp/3HnLXJz3IhWeYVAIVAITIyARYzFnjV1kwVq4mbOvrptkptdAZdS9omRECzjkkVXOJJTlf7jCI2kxNs3QBmzv2DbsivkZts4jKmfR+khkWw6f1gkp3/touwCuTkpXOxXs5/mXFcBosNzk++o2bReh0M4MY8HVkjkrkmRm13rkWpPIVAIFAIbInBF5H9UJPHsb97w2sp+fAgUuTk+LHe9pCI3u95Dm7dvzuRmczRO9xVFbk53/1XrC4FC4IwjYGMny7jNo19zxrHY9u0Xudl2D0xXf5Gb6bCeqqYiN1MhffL1FLk5eYyrhkKgECgETgwBJxa9MpLYajHQJdtDoMjN9rCfuuYiN1MjfvL1Fbk5eYynqqHIzVRIVz2FQCFQCJwAAl6o94xI4tmH3l59AlVWkUsQKHJzdoZGkZv59XWRm/n0aZGb+fRl3Ukg8OGRvIjKiTrHLU4hIn983AVHeTb7OSJzl8VbjD8ykiNfty1eHjf09vSjtMuZ/6+K5FSn0yTeNP5+kWziLtkuAkVutov/lLUXuZkS7WnqKnIzDc5T1FLkZgqUD1GHU2Ecz2iDsJehOabPy88+rCvLqTOfEclJF16+9YRIwlII5Uz8veP5nJz0F5FuHykVfufbO47xi5p2eVux02yclZ8vZvvn+HyPSKzCjgz0AjjvQyB+u0Mkp220YkA9MpL3GaT8YHy4TyS/OXP9rs1v8j29+Vv5rfLseFNvzfa+hFa03ZGiXj5FKBVeJOUFZPYgUFLd87O7368X/z8pkv+JF499XiT34eSdfD+DI0q9kyHPgnfaz3dF8kblb45kT8O5SE4I0Xb4Ksdm7nxHRO59MFFSwt2f+/q7SE78yRenCSdyjKLz5p0gc/dI7xbpGyL9dPf94+N//Zxy86ZtvrtZJO8nSPGSu/s1f7cfz8UfxgkCSC5HgrUX7f1rJH3p/RN9+cL4wnhxws1PRjIu/yrSbSK9OtL7RqJgt+U60Qguyv2dSPDri5Nbvj+SI13/pPvRca/enUC89fhLujL8beyr31GWvxXJvcLHC/1g6HhRY0X/O6rWOP71SN8T6XObyo0dL0dLcb6/Fx46wlYfO+L2lpH0l3K9/FD/5MvQvjc+O/LW/Wl/CozkQwK1Da4p2mUceDby5Yqw8b0jeR3N6eQZZTj1TPuNAZh6p0eKOh3jmuIdA8g83OBSsl0EitxsF/8pay9yMyXa09RV5GYanKeopcjNFChvWAdlhkKocxAVCg5lklLkzdPEewk+uimX0oucEC9Lc801IlHuWXUp6xT4PCaWBb59OzEljkLlhU7eKE28RTpf8ORvSl6+vRbZoqgPibrTC6FM57YjaIRC++JIjoakhCIvLclCplqFUf4/W1IPhdjvBB4Wm3+KRPlzHCni4jhSExZp2699MCDti64opxTclPwNQdM2BOQHuh/bl9gpL5V7dV6ORMm9FMmL0fQnEoBIUaKvGck1QomQMOQATvoOYfOmaaTSS7d+o/tOtd8e6b7ZuPhfu5SXgtwZK8sEAXxE9yNS9AWREDDEhlLtDeUU+xRjxhhCQGD6+kgXIiHBsEba4LxpuVk+gojAf3f3hXv1ZmbSvnE5z/5HIOGrTkRNnzIEPC2S93QYs54bhP76XTlIfhJoL/5rycIPx993iUQpRVjyOfrr+IwIMyIwBiAQ+VJE/ztGUx8iQCn+RvaIdwAgeCn5fPEOpefPuOYNRGw8ozxR2g5jbfQ7YosAE4cGyNeK4ziRLaS4ZPsIFLnZfh9M1YIiN1MhPV09RW6mw/qkaypyc9IIH6L8VlFkjb1JV0ZLblh7KcAp5+NDWnST3FDMvGiLV4ZcO5KNx4QVHMlIQTRIS0wo5G2oCwv+k7t8Pxv/t9bwpqir5AZn3/EWUZpTzsUHxEgeiurrIlGaWbEp9ZTU9r5Y8VsFsq1H+9OTpW2s+oTSm54CiqsX1pHzkRIjxO4Gkbxszlt9kyR9W3ymuBPtuxwJSYQDPG4U6VIkD06SEnnbl+CxppskKems8feOxLPDuk5ZVSYPFuJE8s3C7p9SjqAgbhRfCjsyctNICCGl3gvsvDsCeUIKEK4USm4Syebr/Y88T0kkktz40Ub0T4qkHxAJCrb7R2DUgxzzHJJWcXdv3xFpk3LbdiF+SN8QueEZ4gUjyB8vjpeUUfARAh42HhJY814K7dOX+ib717UtQWhJOWJ5OdLbRIIbbI3VJCg3js9IX5/c5LOClMEnRRt4BIkXpLXvcnCNdiGs+pLoY8+bezHm810BvLH5QsW27TxZyG4rXoqIYOqTku0jUORm+30wVQuK3EyF9HT1FLmZDuuTrqnIzUkjfIjyc4OwSylLiABL8abkxvXCrCiPvDoUJYoU2Sa5uRj1/00kVmci7EtoEQWP4pqKrt/GkhsK46WuvK+O/5EJ0lrqz8fffXKDZAj1oYySltyk8ux7BIz1HsFAOhCA9Gj4fYjc/Eh8bwH0Fm/Xsd7nS+xaYoZkUcY9jBRiHgPXULopuVdE4mU637VRWB+Pw70i8dIghCmHITeUd+VQzoV5qY+0Y6Qluq3ijgjwWAyRm2XlNs3d82qNITfGMSVeOBqCSYSd5cv89I/26wc4w5GXhCwjNxfiN0TWs5VemZaw8Igp/7jIzfkoS51prGjJDWKWL1ND+D3zFtp15OblkediJOO2ZPsIFLnZfh9M1YIiN1MhPV09RW6mw/qkaypyc9IIH6J8Vl4KLIv4O0eiRNs3IETMvgKyynMjlM01FGLWaXtTKD+UuJQ+ubnY/UBBzL0Cqzw3lOFnRhIqw+KtPT6TdZ6bx0UeRE0ZPCe8O0KNhFx9a1detvMw5AZpsj+ItIrr+fi7JTeUzMdEEh6mbtKSm9YDJHyr3duS7cv/W3Ij1O5cJAQFQRo6gIBn5G27iyntvG0tufETAuX+7W1S96UuDws+MmdPxp0jpafBNZuQm8td23ileI1g3xJLe7hyTxWPA88T6XslKP88ZHmtcl8SiSdIuQ+MZC/JkIwlNxadd4rkf6F4GV6ZZfLgCIF8WSQeJ94r9fNw8fh4OzZpPTfCxtLjYS+M61uB8y9G6pObi10mHq0k6L5a5bnR1zyLQh5zf1FLbjzz2vnQSJ4f48mY5NnRL6TvueHx8x1P3zLvZu+W6s8TRqDIzQkDvEPFF7nZoc44pqYUuTkmIHegmCI3O9AJy5rAQk15ISz7lGR7DMgqciN0x34QeymEPrH+U+RYulPR7pObDMuyTyFDgVaRGxu1KV32OwiLMpAob5R5G7Iz/G0oLA25SU8LgsGbhOzw2tjP0pKww5Cb/7+9e3m1rtnOAv4XaEOMiIpusGcvqIigceMlcDQqSQQlMeb1GhAvaIxJ5DTecAwJGiQiBJOoeTFiENSkIdqJsj2IghGxJYooWwlqiF2bgvX7zno+xlffnGvNdd97v2NAsddea86aVaOqRo1nXGrK4XF4ACKshImhx1ECbnhO5DhQuoX6JA+lghv9AWqQ0DYK/BrNnht5EkCDXJV3o6Q9uV/4V7wFS+CG8g6YUnSBG0oTZZiXQ52/cxSeHeNaQ6OOATeS6nnMKPg8GMIW5aZob8BB3puyBm7+37gW6DC3Am7U++d2/V+qt/LQuOvjobA0IEV/f24UQNj/SyRfiEcr3k5jDHxTRFAFN35LXk71/M31zuAma4XhwRoJ7QM3PFvWCEAaI0AFN6mj5sLJ+8HLP7L7cQY38t8AYHlCTS+DAw1uXsY43KIVDW5uweXbPmE4bHUAACAASURBVKPBzW35fc2nNbi5JnfPrNtJVjkEQKga5SkHCmzNuXGaFiCCKErCXNAlw9JqXo+ke23bAm4kjAuDQpR5IIwH41xw86dHHbxVqCqEj+P/gBtCDABhea85ThXcSNyXZI54RyjMs3V/9/PnwtIc9oDvwtFQDhnI9cBqDjQQkgRsVc9NPE54AtwAC6z+LPuI5wcYwbdTwU3NuQEIhAciXgwntgm/44FBQE5O46Pcx/vAUyKMbi3nZqleXgoeHSBNPhhwlDDCeqBAzbmh6Cc3y/OqtwqP8WH25uyavhqWZu7lVL/5IAn3qhfwvkRYmtBBQO5hlH3gJrlF+gJYmwc5UKDO5eRnmedOe2t6GRxocPMyxuEWrWhwcwsu3/YZDW5uy+9rPq3BzTW5e0bdLPTCthALM4VSCE/AzdP4nMRk1zyOsnSgQA0tqgrqJcENxfA7dm0VSuf0pi3gRm6EBHpK+k+OIvdFmNq54IbCB+AgXhxhYjOPeCYoyfNJXxXcPOzaZ5EgXqmclOZ/hwXwaKClnBt8iMfAQQw1hOn9+D8HF/CcOKEOP4AFICpJ5RXcCIP62VEccCCcjsdsTmo/xnNTwQ2vlDwe9GEUoKMeqFAT9HkKcjIfMCtMbA3cLNWLF+alHKvHUQCo1LcGbnhchMVR+q0BB0iEAD4lyfzlp08+ruXcyMkRkui4b6GcPIcBiryPxkW7LgFuvm7UI8TtYZQ1cAPkyRUC4oA3Xhl9DripY2AOAHxC7xz20PQyONDg5mWMwy1a0eDmFly+7TMa3NyW39d8WoOba3L3jLqFC7GgI1ZtFnBehBwDTAkWzhRrdVU4KU/Ai5AhSjDLP2KNT52S2CXbh4T8yBGpp6XVE7JcJzwmJ4/lyGAgjIIvD8O7aCitFESgBWmDhPMojdolLI3i6Df5GE7c4qGivFEqKZoh9QJ3S1ST8r88LnB6mYMKAA39oCACMELAEAUzRwJTIrWFZR6goZSgeC3yPLx3QAFyGID+4y9gQ6EOoKxHQfN48Gw8jEJxBxL0FRhxyACiwOI/3uSAALkT7uPRAMp42py4hu/6hgADoVfeOxQF2EEHoXoiXvn60491XuGF8EWAkgLtdDBjaC7J2ULG0/jik/YZR7kg3z2KMf4NowCIW+s1NjYQpA5hYeZ2xlyYlzpRPQqakg8AJ08JYMV74E+oJSC5RvqYUMucQpdreUNyQIE1JXfHM3hNeD2BYHPSvKqHDujzDCydYuc6VMPL/O9a99ST5sxrc8XcQMb4wyjAVsLneOzimcF788X11rJi/a15E3fV9p8bcqDBzQ2ZfedHNbi58wBc4fENbq7A1DtV2eDmTozf99g/NX4UKhVipaagC1kRmoYoOBRKx8dSqih3OT6WIko5BX7y7g0HEsSDweorwbrG6gMYrNRCkyi5yKlN/he+w8pNsc+xzsKiKIZRiJ1mBSQADZQxCniIUqqtPA/Aw+PuWjktAIawNnkv2s0DJH8jxNtEuafwz1TBDS+IfCRej4TsSNDOCVRCvwA91nAkZ4PXgVLNG4NPiDVcP+KRoWjKBwE2wntKvZO0ACq/A4/aDSAi7ZLo//O737RNKBZw9D2jACgIwGHNp0w7vEAYljwOXhOnggEdH0bhUVA/ZV6Okrop/p6X0952VX5Sn/mzRAAtLxvAhyjFT6M44lldz6MYH96TSg6YMKZyufQ5RzLL+1EHIOn3Wq+2Aqzq5cXz3NSL3+Y0fsjbCuAD8gCeEHDNW5YQNODUPJeHxcsl/8YcAgACEGq7fcZjcz1z2nfC+9yHtM/8BKjkZgH4nsvbY/4bA2NNkTHWiOfImJo/8RD63vp6v7sHKE4Yn9/w1TOt4fDJHDS3rCvAxr0hdf+7UX5qFOs7ZLytR323puP9K5f0xztyoMHNHZl/40c3uLkxw2/wuAY3N2DyjR7R4OZGjD7mMUAAZThECaRYUdorUegol3IDKHtLBDC4puYjLF2f6zx7prXn57q0I/9Hyc//nk1pRPW3HIvsmUu/1/4v9a2CGyF6kuvV73nqroBojX+uTdjZWn+MBSU311FKa91zf9WjP+F5Hc/KC9cZU2OnbnxUb+r23IyH8cn37om1funZ4evMM8+Y+1r7zGuzlreiHdpp7ni2trgeHVuvOgA6faoHA8zzXt2ek+PL/a+/2oE32gFk76O1uT7PDfXqR9qUvtUxyHMyhkvtxfulew6tr7ku80c987pWj7nMowf4r4XiHWBL/3wlDjS4uRJjX2C1DW5e4KCc2aQGN2cy8AXd3uDmBQ1GN+U4Dszg5um42/vq5kBzoDlwUQ40uLkcO4WDJqT42FoZT4Tuov80SowVx9az7/oGN1850RMgiHFyK395yeXWnhpSKwJDBAqDoGiRS1GDm8twUgj3wyjCuhOqfZmat9fS4GY7r/rKF8aBCm7kwCQp/YU1s5vTHGgOfCQcuAa4EVIp70/4pxw1uVvyE4XZOoXvEoq7XLC8ZuDQUL0fF9QTGvddT8F5HIWn0QmSvJ7enSXcdCbKiJBkv/GkxrsqX05Y6zFeSrlzQjvxSH1rHulDfd33+6XAjfBw4a0OB6Gwy+kU+iok/H+f08AD9wpb92yhznJbeYqFmnt9RPIi16rwzj3h00KyhTXn9Mx9j3TYjZzhr9/1C0ARcvxDo/y9UdZCi+c6ebPlq2q/uuT/XopeCriRB+qQHqHNwrCfR3H6qnzXHEhzSp/xLnnXx9wvnFo+7BYCbOSM6oOQ85pmsOX+S13T4OZSnOx6bsoBljngJta5bxmfCcim5kBzoDlwLw5cEtxQNn98lH2ggxJPMT5XeSc7t4Cb53GdY+0PEYu+/Lm0TS6jPEE5e2sk903eIWs+ZZvX5mdHoZD9t1Eo/3LNDhFl/Wl3LTBYD6g5dO8xv58LboTMyqGT7wqwemecvMQAM20BaHMc/zFt23ctAOVUU7msgLGDTeRxOrFzH1EWHWDidEzGxFAO0Nl3L08ND5rcVs8zvl5vkdxWuYUOcTkE1K2J8Ed+qTzMS9JLADfmgzxRa1qur1xN3wE2OfBn3zraxw/5njnsaSvfhEJ7Z6LXdGwheaDvdxc2uNnCsb6mOVA4IAnb8djJTbIROjzgL+6EQjOrOdAcaA7cmgOXAjcUX6dKOmjC5zVi7QYg6hH1p/SZNfhhw40O2nCK4z4CUBx6IaxMDhql3T37QpB4pngq9JUsB47cS/mlBCPW45waue/5lGeHsDyOIi/tWnQuuHFKJCu6Pnt9AUs9Aj6E8sitpGzzkjiw5xJkbABZJ3jyvjmF0gmWNa9x6Tk8bzws+Drn/h4CN/rngJkc6mJuvNv1W/9yCqVXJeSwnbW+AquMmrx4FO5jvHlb+HdvcONwHMATj62ZL4wC5DjMyME8xk0becu2go3a7/rewy38cI2xM/5bSHt5WjNHGtxs4Vpf0xxoDjQHmgPNgRfMgUuBG4DA6XvCsYQKURApNBTiKINhgxCdX3sGTx53CsyhKoRIMSjtUyidNJmTI13vREXK8z7SH4paTqxUf06mrO8sk9fh1Ms1RR+PWPUduf+jozh98Zp0DrjhkcGXnMBovPMOO22WR8K7ger7yE7tT079FKrns/p5BbzCYB8Bs/opTBDvgc6ZDoEboW81ZJwHIq+0AEQBFvQ8yj6voDnBuyQcbebXqXyZ77snuPG6APwAblHtIyMuwJvTXgE8oHft8KA1fsQrdAy/toBO9Ymm0X7evVCDm2M43dc2B5oDzYHmQHPgBXLgEuBGCA9rqVDbOSQJWBDCU63n/2P8/6tO5AVAIBRKuIqjx/cRhcrR7UukPY6zpzAj3hd5PFtyMShsPEc5+ZHi7dUDSNiWHJAQL9XaO60ex288PULggD3JzNekc8AN8PXHSuMoqj9T/v/H47N8EsQ75xh//D+FhPV5p1lCySjE6hMmdohq4j+l2z1yZyodAjf1Bc/u81oIXjoErOh7CHBZ80jkZeE8A174fcjbdKhvS7/fE9x4hYPj/UNek+EdbqE6J3hBnRB7rGeSXHnc8c6rHYRDLp04ahxibAA4nw8w02mfXj+Sd9Tl8gY3p8zCvqc50BxoDjQHmgMviAOXADcScSm0awm8Qne8JyqUHIZT2CBZGQABIM4JbfvGcT8PQ+j7x4f6zqp9beMRyPvIXMeb4CW4aFaM5eVQbGfi/QHyKOM8Bf/iFGYcec854IZXK8qjx/KIVbDxE+P/AEW/C1GUI3MKCfnz3i0kxEm7Tx3rGYyo8xC48SzetJCDCD7s/pnrM48o8TMByl71IJROnu2hAw9O4ZN77gVu5DN5r1p9FYe5XPvJK1kP4iAHeFW2EpDr1Qt5j9s+8B8QxEjh3XuHcvoAdblYvKtemxFqcLN1dPq65kBzoDnQHGgOvFAOXALcHOqaZwj/ClF61l7ce6guORiUSdbzQ56btbq8PNoJaAmX4zlh+a3vsNrXDmFJFPvkT+4DN2vhZl4iLF9BPsm7UbaevHWIP/t+PxXc4NccqncI3PBmCWU7tl/yXHjm8n4zeRsPo5zq9TDO9eXE+HMsuBG2+AM7xs7gRns9YybgFwh26EAF0eeM39K99wI3PJXVS6Nt9V2H/p/BDY8LALT1OG0HbXiB9e8ZZd/BDb9w/O4UO0CLXPHcfcSY4GXyPM1/eZSEU7qnwc2lZ2jX1xxoDjQHmgPNgRtz4Bbgplr1//Xon1C1Uy3ZrOGs4sjRy04nc8w0r5E8CZ8P0T8bF8jNCB2b78KDISxNzD76P6N81e7z94y/NRSON0MuUiXhOY6epbjz+Hh/yi3oVHDzpdG4L04NnMENTwuPS0ge0i8f5dBLi2u1Qg6N468vX/KiLB3DvZVfp4Abz6sKsrwPSfOoghvATV5NfbdRzaMCXCnQ16R7gZvfNzpVc6708RC4cY0wsH+7kSHJ1zl0vDgAxPPKk2Q89gEhh4YYQ+CTF6nmimlWg5uNg+OyCMCtVqEjqu5LL8gBLtD6FvgLVt1VNQeaA6+QAzbrQ+ENr7Bbn2nytcGNhO7nUeSnACassFvfOTPzlsdESNs+YpEVXraWO+OQg5oroi5hRxQeFlxJ0o5ipmQDTkvjL4yFUvQrdw2hYMrvoFQJdfm23feOgQYC5AmE6AO8IE7xYtWXj3ErOhXcPI0GsqJXAuaAutAMbij+cl2OAbG8csL4KgGhPGvyOZy8BTQZG8nqW9bmKeDGEd7uy6l/1dP4X8f3xg4B0/WIad/xKJpL2sm78b+m/lz633uBmyXAuwXcXPpgBR4+nlPrDGDhZVwj48nra1wYFejkDW4KtyQISjATq/eDoxBma8QF54xulpxTY0YvvRi6vq8shN+7WwiE1W8cRVwn93NTc6A58PY58CtGFyUJU0aENUhaZmkVLkQhkZQq6Vyow+86gx0s12S/Omr4w5Yqn8ZFW19Et6W+pWuuDW60n7WWIirx2tGuPBankL3XaWSHiJFKvyR0z+RwA7K/kpAWinhOAtNWoTOOAHZa11JolRd82jMQz4sTl4AYoXI5CW4pRIZlWC7Kj4xS8zoO9ekSv58Kbqq3LO04BG5cd+w7b+bcLGPAK8IaH8XZ2BhfhzT8hQ1MOQXcqDZhgz5LPH8chTzgHWAIRRTkenobWeH9Rr9sFHMM0L423QvcmL/1ZZfWSEIJ0+c5LM337rEGLkW8qE4jJMOFvnpnzRoxrADP9L14jxrc7LiV0x9+8/gfQnRSxD7XozhNk1zsZXtuLjWdT6+H5U+IhLGr72LIaTUsbU3NgebA2+WAU7YoRt6DQHlyzKuji4EQJ3gJQaGkUHYp4jY/4RHCUrzUEdnIGULmBFdJqjW+n7WblZ6CJoQjlmlvKGf1pjzzFCDviKC4UxrfjfI4Cg+EcItr0jXAjbAivHJ6ltCkSoAET8kpb2n/8rjP3ruFKMDi6ZVY+CmnjI31pDZeGsZHChJllUW6Kmn7wlQAn786Cm8MIGMfiSfGPKIg1/wCc4OybZ8Bjngfbkmngpvkj9S2bgE33kmTl15u6Wc9Ztn1Tscy/4UAypOYwYx37hwCOKeCG55GCrywMuvcoRnmrffSmcPWuhPdKplrjoz2sk6HSNwiEuRe4MaLOnkeQ+Qnz1qlJXBzaZn2bjzQ4RVkMtn+PLUh/9L5nNRmfDglQg1uBicIJgiesDLxbXgsfP5nqZmPPRRX7CVe4mu3xAGvjEl/fSEOsKawslBaAE3jFmuidzFQcJqaA82Bt8sBCqVTqZym46QqirK/lVhleVrejSIUxuaHHkdxIg8SfvQwCmW2kk3WfcjeQOaEgBuhKtXa6ZrElf+d8dlb1xElgfJAMXuN4AZg/OZReDPmUBX94+GgiBxz9DHASVniXRE3z5oPOKknHpfC7k8+srILMcreLJzMmImoCPEsseSGKMwiM0KUJor101z57n8hLjwxXtBoP+GVAlrnvALPpFwxsLEgy/upZN45VQvw0h8K/ZZjqVeatfj1qeBmVgBVvgXc8Ez98MYG0qko6vGKuG02HFNK8+JQvxtfhmO8WqNTwU3qo8cxSpjLnmdMGLVrSJ5r5YGRD+a2MZyT5skcYy+U8edHAdyUc+le4OanR8MZf0Jbwc0h78ox/GCgtratQWtrPjgidZEXT6PQ+7RZ1FWowc3gRF7OxQrHBYZiEZoHjIXIIuCW/PZjRquvvRoHHB3KyiPpkdBsag40Bz4eDjhCmBJESXby0teNMiuY4QZFi5LqJKRTwY33vQjLCfEYs+7XfJM1cOMe3g8b8WsEN9pP8ZB0DJDkJX91trHos+yfSwALuc6LIkRlBlMVvNi3KZZVgZ7zJgBSY189+7xvgPE5BLy+GyXvPKn5ItrtRC3egaddHx7HX4cvyFGYQfSp7TgV3NBlhHJX2gJuAIO1NTb3IV6t+j0Pq1DE0NKpbUIdnXS3RueCmy28JlN4nYS68vRY6yHzkZHECXCU7B8fBV8Ac16/96Mcc+jC3J57gRteKzI0tBXc1MMZtvB23zXCfCOfnTxYPTL1PgeG/I5RgMvZm9bgZjDl74/idIUlcMOVnRNSTGYeG5YclsFzJm4GSF2HEinPnSin3M8d71jFfz/KvqMabSo2oUOnXpzShnoPy5ccmpmEGTyPQoD6y3sDgF67Pfv68zB+tNBODU3QJ8JUf94CGQ9hIbyc+047eal9Zdlj5T00npQmQvnSVtl9fLH5U+xfI18vNd41hn6Lskoxd9TppcDNV4+65uN094EbChO5f+iN7Ofy5xphabVNkq//ySizcuwa+8exbyxf6y9PjjETSlTJvsRaDiCwnvOeVVp69wYZlPfWuPZ5FDlYp5LIDpZlsoGVufYZ0LJnkeU8WfhlX7A3UYaBYfvWJfb/U8GNeTsnam8BN/qa9XOId0unb83ghkeLMl/Dn+hjwOFa2P8twA2QwogNoP7+USpwZaAQpmY9A3qADb1QiKW5mXDIU0PY7gVuqpfa2Gq/Pla6ds7Nu/Ew7UCMD7N89b3QOcbs3z3KUohkg5vBGIjcG40lDzof3wLjpjRBWfjy5lVucOFrrDBbj7yb5sQn/z6MIt6XYJYEyTVKQItZZI0iXCxcg8NFKjE28ds2ZdYnSNWir8de1mexKPBIxfLBqmUz1Qcb79MoSwlaYsnFoHuGZxK+NjALuypQ4topFfhBUEssZWGzsIUCqKNuGpA3yxZXNiHPyiFMYN+JK0CTMACT+x+NwpoAUGo3oYKMxXeOwp2sPnwUey0fyrMIJ/x0fayMFFXCVd6Utgs94BJ3EopFq4TfNszEl6svwldyoVAT1iX0TaOwRAGDD6MQdNpBMCZ+14YvLKa6fFmCxPoi9+ibZwh1cdSomGjhLjmSkpVaHUls5YZ1v3cz/NAoQCCymQrJE0PMspgwGv9/2yg2YXMwcfPmO+uzmHHJ2EmQdqrQ943CU8kyoy2xjuqfZxsfeQo2cnXm7H/WbXPQmHmekI2nUcTsm4PIcxgQzGfjLYRQOI/5G2JciKArX+/9aMyF0NT14YhWZI3HzY2v5ubfHkXctbjdxOU7+vUP7q61+QItwjGszUrWp35qv2cYN3PJfKDIuPfdKDyM4Z06rBfzroYzSYo0Z8xNsd0h89Ucj0HF86xlCpxQG5uruowjEj6hreZUZJXwioTtaJ/naJ92WQOhD+MD3lkHrGIhnoZ/MIqDVqx3RGa+H4X10voTqhvSZnPSGkziPhnieycwaZt+5tRJdXmutaUuSq01Z76vGZIYM8w7yi2alabSnE8/AqHGIYro4/h8TFja7LlZesY+cLN0/TW+uza40eaHUYSP5L0y6QellKy5JNmL7SE19CyJ7eS159UwNvsWxafSh/HPt5YvyHfz7BTSZ/sxGUrRqqeBkSHkfuSPEEn7IZ2CR0k4HLKvUf7PpVPBzdN4sD2/0iFwow/4vfW0NDJkVj6t6/nQBd6sGkZIv3kYZW0eXRvc1Jd12m9rqJkxtzeTP4jcsncgsioyTf6OveUUuhe4+SujsfbzSrPXdAnc0BGF3F6CzBfzhn5FR5gP/kgYKtBlHJaIESPj4HfzyN6iTjr/LYk8YIT8IkZS+jT62q77dJCQYo0Q50vRkhRpw6PEI5PYCSoGL8roKcxRj82AkkrwSTalHFnYYjlZUQhc4ODd7gHa8bj7TCGiXBhUigZgtEaEB8UAUbq+sKv/afylDABWFPcQgUWBo/ABRdpqQlAGaozsrxv/EywUeeBCqMfz7jr3ZVHiF/CAvnYUMfEEvvYfOm3E5MUnQIhySwHWPs/RdxsdBU3YgjAPLn7Pdb3Y2H8zCgXMIqS0azMe8yKwRJj4AEGIov44CnBEOf/G3Q/49yd3nymSFjCqyXOxTJkzABjrDgWI5wsvzakI6AjMPBfooAix7pmDlK7E7hpryiGgYmOUIIsokHiJgFCAxtyhiAONyAEZ6UPCLn1fwywJXm5dhNd4ou3AYtYd5bMKuiRWusf4m7vmknlMWQWikXFnJaWIsFJrH0sl5QPQxCdKBeVan/3+OIoxqmEMeFPzG3bVb/ozhzpEQFOIYjVnETJ/IjzriUiEEV6YJ8BDgODD+JyNjldHXYQoUGbtmpMUekDDtfptjagveRjuAxzdVxV3cyaen7pJZp6Ef8J+gFTWbKAmAM2YhgAcwDZg2pow/xDgBQgg861u3Na9OccrWxUY68/aAjzJZnKhxkPPcxtI1wdz16aCZmus+cMgYk17lv5bKzY3Yabm5T7iced5D52S1Po4bm5wc4DRe34GjM3DCiyuAW40gfHnfWlL1gugQZZUy791Wb00S/dToO01xxJZoh32piVFnUJmjcSYYa/K2nP9nygPJPvPDU87FdwsKbJkVD2Ahy7GYBMiG7R5zaMy8zI5zPX7uj/le1ExjIQhhjt7Jzm5RNcEN+YRuWQPYSgFlCvhd+Sn78kqxidEzj/sPhtXvDqF7gVu6Dh0nUpbwM2ah+XYvv+ScQO+AQQMtAxhM1nvdIPZqLLlWUtyYct951xzV3BD6TWBTWYbrcVXrZkmLoUM8JkTyo7pdEW8Fi6rI6WBkkrIsuqYXJTCJNMtgRvPpOBQKteIZ4ElHQXc+OweYANRMOPOt5i5VQEPCxplodo4ADIbGCsUZYtSRXGm5FDmhSdUoUXRYNFAFGEWYhauqoDtfv7cn3jT/BAQ6DPAZBERvpQmXgUgwCZS+8gKT7FjKbbBURhZlwNW66Ix3pR5sZ2oCvOqLFV3bbXI4BcLIWFsszWmLIw8FQiABCSRMQekQoSGtht/i1qIQrwmFD+bIqrtrcr/8/gtHjJjlufUJGaKNoUb1XY/jv+j1AEiwmtQeOzznHNmjtrc4qYm1AFsa6UqyAkV0h+JoQAloQJY8EayDrKGAROo9rv2z+/AxylECa/K8RK44SkF0BN6WQFAQLVnV6Xqi+P/7x3FWgB8so79RRVUhX8zuKmbRQ11qFZTm1tyALNO1W18rDkywjUPo1inPBHVUkWpAHbjfal9Awqygdl8zb/QWtsSamSdW+/aUNfc0txWZ1XmAHR9rKEada0ANYC7fjGCHCLetYQNu/bdKLy9x9DjuLjBzTEc++y1jBvkazVCXDIsrT7NPk1+ZF0EiFtf9iVzKwSIxwOf78hRnukQWRbr+zEciDeCzNdv9VQiUyjfWUs80vZWRFkjN0P2xHi7j2lDvfZUcGNvZbipZH1Xw98Mbli+XXNMKGw11HgWb3K8v3k2Q2L15riHEWjmba6/JrhhVKRX/MyunVVGez7ZxLgUquBmDoc6FejfC9zYb+fIpC3gxhq0Hs4lkQg89/Yze/hSOkKDmxO4jGnASx0kiivPBZdprKoACAWHcu8z5ZCAOUTiMBMqRil9HqUOlM0/IRapaw3cHHrWErix6RBOBDLFRLgIxY4iREEyQauXhhCjpBNwNg88YF1HvCXCpyg5lEieL8KAUo4oZOpMfygthOkWcMgiLOwG8VQ87T5HoKkD/yjuFDVE4BBIiLX6p3ef0x+eK94VRHAAa6xPNjuKXoBEFbI8aN+1u2cN3PDcsB5rM14Ryp79uLvvELgxFizbAEPlH5BDUKLnUQJirgluAFaCmgcMzeDGd0A+EEW511eKP2FUNwCbI48NQEMh99vDKEJCeBz9Xi36vBw8I+b/SwE3FQAYQ8AdxfJDkTK/Wfn0x1pB+hnDRDxPlwI3LOTC2KpSZv7E8gvIxyvFI0NGxQV/D3BD1n0YJWt5CdwYd+A2Vnfr9d0ocyjCjr2f+cOjC2yGqkdq6fql7x7Hlw1utnLr89cBHOZcjDIMajXU0h32APKX544Br4LbY5/8NG74LaMwRpK3ZAvlK976Wh8Q5Jkh7bKGQvbC7Mdb22Et2+94RhnLAJeZ6t7rt33ghjdcCOE5dCq4YVjjGamg8BC4oQtUD4t2k/V0A0bMyJ/an6rD+J4h7GHq8AxugFiybU1fuBa4IUPNJc9PucUDJgAAFgVJREFU9MU8NnQnxuVQBTeiAex5IVEjDFLH0r3ADR1RBEb1gsaIkD7MYWnVIJ5r7D/Wh72RkXIrGAa26Yn2NAYzIGcmuhIjQYysS7y1Z1ddmu5NdzXfz11vx47lXT03a401wATZh1EoeojXg5JMwaCgEU4sQqwvgE6swEt1iiuPG5xyzSMyo9DqTVHHJcANJdmk+YZRABn9CRDwDMJJWBSFtVpj5z7UMBALNkpcrvuf4wMFOVRDFlh7LfotSgurW2KreRSAR1QFmu+h/ChvVRGvCjLFicC2AQIPPD/IfTZI3/EuxM1OcHORI14uHhFClvcuuQPVA7K79BMPjNAwoM+iFC6G9oEb88Z4CHUEEusmOFvChXoBAdcCNxRQGxdBRGlES+DGfHWNOYNcW63nvuMNJFgoD7w1SwLKeBi/bx/FWnjaPY+ywdqP7um5qeAGwE4oIGWJ0sSqaP5bMzZ1nij0sPt+9+8n69ucd23C0k713CR8Vt3A1ixr8C2gHh+FZGY93hrcUHp5jigt/3LHjCVw4yfg2FxA5BQAvU+OhrfkS41pF/ceb3GuOfT3cVzQ4GaZS5ReyhnrKeVgicxl8pkMNb7mXc2TYPQSivqwu9maJnurd4CsB1jsh9bSPgOYucTqb71ZD6G6N+U7bareWyHGFLMQL9+7pU7t+U44EjBh/ZH1S/sZ4xoQt8Vzw+Dzd49sw3z5qeBGPR9G0YaQ/YWhLkSvSYizNcmyb4xCvC0MhEAfXjBe0S3MhZD9jaEwRA8SqVBDcmdwwyv7vtwzf7wGuCHXgRPGPaGDCdueny0y4g+XLyu4SUh6ftbPhGvv6c7nfroXuNEQfGe0DFWjme9qCKEx58mMDPU7Hco6iw5Hz3o3ihDtfWQvJQN+8Sg1j+kYvuXa2YO2ZHQ5pd5T7nlx4AajP4xCiFLKY216Gp8JYggQuDGxbc4o3pg1BlDygjaXwA0rFAWobg6XADcUG4q0SSj8ChI3QQkhyhoLBYsLBduGwR24RAQZIYSqV2OtvxQ7m6K+IgsmIHHtHt9XELgEbvBJDDOvWiy3NYyoAgBWIsKKYBYCkKQ3yirFnJIeZTptwhtjbFICPfoAXLBOoRncmCOAEPAh/MAGyKqI9oEbG4U5w3M0gxtKQlUokvNwDXAjPlyIlpwoFtgf2LV9Cdz4CRACxGze5jQgB9iGMs/NY/UBq2vEAvq8+xH/zPckAr8UcPO4a5dmJk6fZQpgMW5r4Macs9bw4xLghsKQPLbZwjrzlxHGtZKW0a3BjTFkGKCkJOxtDdwAiuYAXqKtoTpC6gDoyFSK1R+YGXHg/8fxe4ObzzOJ7AMM4pHBV3NptsAyANozjKFwHt6zkD2U97J6BvwmFFE4a6jucYxNf2iUCn5ynXrIRGDJNTMAfhrfkdshSr82hWqOCVkDeNWQzHLp4ke8AOTs/dbfGgizn5IJSzk31eptHxPqbg6fQ+eAG/urqAXGCPRuFKAvlHBi/zM8yK0MVe97bf9ch7lk3BJ94FoRD5FN/jemqZvV3p69z8NX5VmeTW+pgLe26dBnexlZxarPKGN+rVFCp/K7/xPu+Dw+29NQPPeHnr30+z3BDV3D+su6BeQ+lEaarzHeMnyYQ9VDKsqHPKhk3jO27aN348cfG8W6Es63T284xNMGN3s4xFrLi0GJhuZDYVrAjdjLJJdRcqtVY65e+FEWOOWIYL1lWJr2sOT+4K5hASgP438eDsKY0KeQLQkWCruNCbFMJXdnjY2sFpTguP4tAM9ai6NNPTY4FkMkfjmhcHNYGmGYMAPCJdZfFjWKDhLHHxeyfnE3IxYHsaVcoNXK5DdKlnHxFx9YmCy6d7t7K7jBg58cBe8AGyDhmJwbQkAeDgWtKsn6jw+IsKfIoWuAG+Nhg6OQAsGHwA2Q+9dG4cK2QdsUlJD28nbhHSUgCeXlkk8/vh+fYiUSAshqaJzRSwE3+ML1joSmUl7MbYCFJ5a1jocKPey+9/nSYWms1l+ze843j781mX739ad/rAde5VjLbg1uhKxSEFjhDoEbc51xIDkSxj/9nPs1/y+MDS8QMG1TPEQUGfMWPY7S4ObzHKu5Y34Fahh93k2XkgUUF/LR5wp+WMLJArK0ElBirClw1o99IcDWdYxbPHLfMUrdh4wTD4G5sQQsap6ieuY9qq6BvzR+/76pXfv+5Ymm8DE+8mQkTHXpHkCBnhAF0Py379tzKpCTB8rgmLl4RHM+c+k54EZFlE4h9tZF9WZZS8YPSDUOZFw1uC3lZ6iv5nCmoaIeamJ+3ZfVT5GN4WZWpme+2Csp2NkT87t9Xr2nkL3b2GhLdLO1eoxrBaR4Fw95NWDLdY3h+9g23RPcaCsdJ56rqpdYt+azdWudioSZvbrVCJd+Z99c44O5ByhZJ/V5x/It1ze4WeEcJVjYlcHlHqvCJwnXS+CG0pO8nKWqWQSELiFhRwbTsyBdk2VpU7+E56aGmgmdSzIxL4b/Wd9MWCFxSNgdy1o2EAo1gcXNSFElvOMJiZD3HXAR9zNrzYdRKFj4qA58FDpyaFOh5OYa4IPig7SBi5Sb1yIg5GJh8Ky4iv/o+MwNaTMR4qL/Ie3RBmTzIxC3bC5r4CYKpzwt429MtTfAL7lJnjeHmlnQNmvghqCuXjPgOqFQNS77GuCGMGKVpIwLE9sHblga5ToR6AmBItBZb2JtrXMW2PvtoxCEiNJkw4yrniBzb9pg4wi4qaDBvUAu7xmLsjqrh3NX/ad/WPFqSApeIxt04sK1be1AgRqW9sfHdQHRcZcbN/UA7jV2v274jAg8pZfKubHhaIe+zAoEgEBBMP8oYuYOXkU5vDW4Sf6Leb0P3DAKCMuhbALYwBAFGWCJl/XTQV34wEpK5ibct3pw58sp22SwkJOf2/34OP4eA27Ivyita+2yjhKCCBBE5u/rx6V/Y4EmgyhtpxCwYX6TaZWexz+UcjLL2vEMYwfgzAnF5qm9hgyciffXnERkNZk9k7nMq0w+W1fCgawpit8amfPkkvlA/msbBdOeQo6aW+amuvZ5Bub6yUT7m/Un4uHQnmHeaztlkPHoYRR7prlBidcOYKwaTvd0a+9P54IbaxBvyCohxaIhGCXtk+QgfgNhMbalMdaTtSdvrhK9IV6r+j1jJIMM+WTPAKoYJ757lBi4yDhjs8ZfOor7zO94m/IM85VBBd+PIW0le8x1wFUEwyH61l07rRP6EvBmTiekj+HLvrZvru57xr3BjbYBZ/Z6ZP3Ql8hlBlDzhDfXdzPhZXKv8xuj8uzBrfeJ7iFb7ZXVUL2PR/t+a3Czwh2eGEIycfT1ssRbig18GOU7R2G1Nhm5Uvd5JShcFDTC7beNQgGhbAFMBO03jRILcZ4Zhc7/Ylcz2Q4NelXICHvCKYoEQIOqAkfwxANBCP/NUSxyyqiNhRuZwBGWRjmwqCmoBL2+W+w2Mu5l5Hsxz/7WeGiCjyIWBXN3+Wf+UAwITYIMf4UTsP7Z7AhUfJADgwg54VOAAWFi09BuwmZ2o7tePZQtQE3YzMzvpfb4rsaZ1th+7eSdwBueIJu+0Ii4Zb9/fP6pUSx4ACKHBKhTG/COd/BpFADAfTxFBLg+smq6L2FfwFjAGlAM5Bkv48Najmp4DkFBGKH3o8TDUuvRB3NTH8JP18+hh8bDM4w1gKId8Yp9GJ/lQKiDYHsahWcHucfvD6OY98KOtBlQxTPz0hrAB7/FI0Egsh66dg7TY9m1Ea6RuVC9qOartlWPmM3aMxPeUgEA4MNTqQ1R0ChL5nQMGNaU+eN7nioALcAa0CBDeETxwWYXr4LN3bWshNXSHYOHtpoXsXgnbtu6MM/j4WClNEaxJic2Hl8o4JSGkHmpflQtow+7tuU6SqHQO2NSldW02TyhPGgjYP+4u3Ge29qIB9ZG+KXPeECxCfEAAofChyhVX9r9YPPUh0NeXpez5FufFEprhzJNtiaPzjXmAwUO4LV+jRli/IgyY34IU8WrSizO5AnSJ+NRx61ea0zJxRiKeHFrCNZU9dX+PRfcaJj9jKwlz/THvmWf0neyh0wje+2Fa0QBtZeYN4wRAJG6KMSRaYxUlFLyA2/JeET24TdFG6ixhrYQYx1l+QujUKiMifnEWGIOkDXHkP4/jWJN6gfD5hZyn/3S2rAPWBMiPcxBa3Q+lWpLnUvXnAtuUifFFfALeLeW8F79+LdE1rc9hnwwD8x1c4PRYYmM7/tR8MZnZIyBPOt/XnupA98jG1aq/szXjKNb+Wts6Bn2M176tbVdH0D+SUkgS8xfn+2zABJ5waARg96W9s7XvARwo030QvuIvYPBmv5Gd+OlfV7pGDls3gMsxpX+Z25k/1m6jRFGmCKDiH03ho9TeOceulP17AFh9ph7EL6RXXd5z03tMIXky6MANksKOGFtARLQhBYl63EUG6wwmkNkk2WZphxSNG0eFDeTiLJQifIdL4vvCUVKLOGxj2xKLCKehWxIPCwECuWCoOLyn8NaABHKBsUmIVnAyjeUh/meRZUQiOWEskJos4ratCwGSh4lGxDifUmYmKq4MQlSm80aEZb4b2PiTSA4KMNAG0WmEqsaMPBhFILStUAhhaQqUu6xeHhW8GjfYqv1s8hQUqJsUjC/fhQgyWaJlxQjilh4DFB6lg2cQmwMzJUooOq3KbAsIjxmwTbGPF02Z20HFGL94eUzjrGKEML4arP9llEo2IgS6TqbE8HCGm6BETCeT2EngLnfkVBEcw3v9DPAjCWFNY8SbdOy+di0zEHAgbDwOUSJcT3Ce6CG4DdnCEXjjZf6pb6fKPcaV0DBs4xzCB+AW4TfNkRzgmJFUVoiaxNvA+JdQ3lS9/eOEisxPlGogGAAp4Ibc8p6QBT+8HK26hk3895cJdApe+rirrfOtNVcMfaxZgLpDAnWPb6HgC1eBF47BoUQbxGjBr5R/OKtNKaUdODA87SR0kSwW8d+0xaADqjUFvewLpoXlE0WuQqC/Eah+a1TG8gB6xYY0G6Ef9am3zyzzm0KA4u5DYtsROarZ+GTfAdja57oH2UE6OIRDJGTxiqen/LT4kcyz7wy5wAz8pSCbL2QVYAz0IpsvNal52Ud+N4YWNP+UvLIiR8ehUUxZCysb7wKSLLWAWV8NZdD+ozHFK3Z8l0uu/jHS4CbSzfK/CM7gaTZ2n/pZ12yPvKHEm9tnzKG9hlzT/+th2rgukQ7LwVuzm0Lrz5jTjWunVvnLe7/h7uHMC4f481L28hK+ps9EUDaYpA51K+XAm4OtXPL7/99XGTPw6ePkV4EuLEBCmsgfGbFvw4K4UxYUfQoFJQ4iuBWYrGncLIwQfcWw9KCoMzOrleTvlokl55JCZ/jnHOdxUspWbNO2PRZmAwI5YxiEct26qCsQsUAiM8UeNZK5LtY7P0v5l9/CfZK+nDIZYvPLG/+up7ynedM1X2yWXqO9ugf9/+aoKJQUnhYXbaQeqty4x7PMPbhBSUHaKBUUXTwx1/f5bpYqvJMfK2hVZRy/cU/8wIYATxClONY7be0O9dQzm2wH0axubJSxTqaa/DXnEjcc77HQ3MzFtB8r13zHAPwEu7jOv01z81h17NeZC7N9RlXvDTnKwFFyRtxj75QnD0nHqnplk9AxMwn/aDozvW7N5bnOXSLtYdXRLtcszb39FG95oh5Ycw9C5kD8djM7Tzmf8+OIl3nCcDzPEq8LHjM+MGSaL3UNYB3wAngxugATM9z8pg2udZ4khMzv80lz8ebhASmbmNnTQEhIWOsjvnarLOt7VKvsTA3ARNyWR1kVPVEWWNk1RqZ8+pYCq9Jv42JOR+KEWGpzqyjrf0497qXCG7w3H4itCtGnXP72fd/xbPCSLMUaXJL/jBiMhRRYhlpmk7nwFsBN/QOxjhzlJHoY6QXAW4+RsZ/DH2myLPS8qxRBoUW/vVRhNd8TCQEkrscuHmtREE3jrwyvFyXpLW8lEs+49p18VbEO7f2LGGFQMSHazem678bB14auDHfGA55+ngZeRubLsOBlwBuAFfeTHstkHWKB+Qy3HgbtbwFcMMwxLvNiCUSYc7JexsjdbgXDW4O86ivOIEDrO7iPoEbYQVCSpSEHJ1Q5au+RRw669prJJ4RSY6EJUWpWs0v0Z8KboDAOfzxEs+4dh1AXw0BXXqe8EXrIblb125T1397DrwkcMNrL2yWx/BrR6m5cLfnzNt74r3BjQgUVnnRE3IwG9icP8deO7hhhPzzu3XPo7c1X+58zr28GhrcvLwxeRMtoghbWMLt5GkIJbHx/4c30buPqxNyW/7WKHNu2qW4kJMQ1cfCLG+lqTnwGjnwUsAN+etAFaGClJxL5CO8xvG4ZpvvCW4cwCF895+O4jACYcRN53PgNYMbhxzJnxUSLAdRWP7HTA1uPubRv3LfHRIhkVxohHwNwnjOI7pyE7r6C3CAF+5a4yaJXD5KcsPkhTzt5suW03Mu0L2uojlwMQ68FHDj9Cg5d0JIkzN2sU52RZ9w4J7g5jeN58ujkjTedDkOvGZw8zjYIO/zmDz0y3Hu5dXU4ObljUm3qDnQHGgONAdeIQdeCrh5hax7dU2+J7h5dcx6JQ1+zeDmlbD4Zs1scHMzVveDmgPNgeZAc+Atc6DBzVse3c/2rcHN2xvrBjdvZ0wb3LydseyeNAeaA82B5sAdOdDg5o7Mv/GjG9zcmOE3eFyDmxsw+UaPaHBzI0b3Y5oDzYHmQHPgbXOgwc3bHt/auwY3b2+sG9y8nTFtcPN2xrJ70hxoDjQHmgN35ECDmzsy/8aPbnBzY4bf4HENbm7A5Bs94jPg5p+Ph3qHxb+60cP7Mc2B5kBzoDnQHHgrHPia0ZFfPcqPvZUOdT9WOeAFiV89yo80j94MB75r9ORvjPJ/30yPPt6OOOX1z47yZxzX+6OjeCGU41ibmgPNgeZAc6A50BzYzoFfOi79BaP8l+239JWvlANfNdr9i0b5z6+0/d3sz3PAS5b/4yj9GoLXPztgml8zypd8aGoONAeaA82B5kBzoDnQHGgONAeaA6+eAw1uXv0QdgeaA82B5kBzoDnQHGgONAeaA80BHGhw0/OgOdAcaA40B5oDzYHmQHOgOdAceBMcaHDzJoaxO9EcaA40B5oDzYHmQHOgOdAcaA40uOk50BxoDjQHmgPNgeZAc6A50BxoDrwJDjS4eRPD2J1oDjQHmgPNgeZAc6A50BxoDjQHGtz0HGgONAeaA82B5kBzoDnQHGgONAfeBAca3LyJYexONAeaA82B5kBzoDnQHGgONAeaAw1ueg40B5oDzYHmQHOgOdAcaA40B5oDb4IDDW7exDB2J5oDzYHmQHOgOdAcaA40B5oDzYEGNz0HmgPNgeZAc6A50BxoDjQHmgPNgTfBgQY3b2IYuxPNgeZAc6A50BxoDjQHmgPNgeZAg5ueA82B5kBzoDnQHGgONAeaA82B5sCb4ECDmzcxjN2J5kBzoDnQHGgONAeaA82B5kBzoMFNz4HmQHOgOdAcaA40B5oDzYHmQHPgTXDg/wM57HXZdM7IWAAAAABJRU5ErkJggg=="/>
          <p:cNvSpPr>
            <a:spLocks noChangeAspect="1" noChangeArrowheads="1"/>
          </p:cNvSpPr>
          <p:nvPr/>
        </p:nvSpPr>
        <p:spPr bwMode="auto">
          <a:xfrm>
            <a:off x="6350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4" descr="data:image/png;base64,iVBORw0KGgoAAAANSUhEUgAAAzcAAADvCAYAAADPVCoFAAAgAElEQVR4XuzdCfx9XzU//tLfPIUIUZ9I5iFkivqkZCiKyBR9GzT4hcylfvqkUhpQxpA+JSrKlDHUpxQKkTKE+n5SphC/JErxX8+3s972Pe9z7z33PZx73+e91uOxP5/7vnefvfd57X32Xq+11t7nqlcpKQQKgUKgECgECoFCoBAoBAqBQmAGCFx1BvdQt1AIFAKFQCFQCBQChUAhUAgUAoXAVYrc1CAoBAqBQqAQKAQKgUKgECgECoFZIFDkZhbdWDdRCBQChUAhUAgUAoVAIVAIFAJFbmoMFAKFQCFQCBQChUAhUAgUAoXALBAocjOLbqybKAQKgUKgECgECoFCoBAoBAqBIjc1BgqBQqAQKAQKgUKgECgECoFCYBYIIDc3j/QOkf59FndUN1EIFAKFQCFQCEyHwNtGVW8Z6bXTVVk1bQmBt4l63zrS/9tS/VXt8SPwLl1//tfxF10lbgGBq0edL0Bu/iDS+0f6ty00oqosBAqBQqAQKAROMwJv3ym8rznNN1FtH4XA20UuZPafRuWuTKcBgfeIRv5jpCI3p6G31rfx3SPLnZGbp0R6caRHrL+mchQChUAhUAgUAoVAg8B94vPNIomCKJk3AneP2/vySJ8079s8U3f393G3HxbpH87UXc/zZq8Wt/XSSPdFbp4U6UWRHjrPe627KgQKgUKgECgETgyB/xsl3yLSp5xYDVXwriDwf6Ihd4r0MbvSoGrHkREQYvgBkV595JKqgG0j8P9FA66MdL8iN9vuiqq/ECgECoFC4DQjUOTmNPfeZm0vcrMZXqchd5Gb09BL49pY5GYcTpWrECgECoFCoBBYiUCRm7MzQIrczK+vi9zMp0+L3MynL+tOCoFCoBAoBLaIQJGbLYI/cdVFbiYGfILqitxMAPJEVRS5mQjoqqYQKAQKgUJg3ggUuZl3/7Z3V+Rmfn1d5GY+fVrkZj59WXdSCBQChUAhsEUEitxsEfyJqy5yMzHgE1RX5GYCkCeqosjNREBXNYVAIVAIFALzRqDIzbz7tzw38+7fIjfz6d8iN/Ppy7qTQqAQKAQKgS0iUORmi+BPXHV5biYGfILqitxMAPJEVRS5mQjoqqYQKAQKgUJg3ggUuZl3/5bnZt79W+RmPv1b5GY+fVl3UggUAoVAIbBFBIrcbBH8iasuz83EgE9QXZGbCUCeqIoiNxMBXdUUAoVAIVAIzBuBIjfz7t/y3My7f4vczKd/i9zMpy/rTgqBQqAQKAS2iECRmy2CP3HV5bmZGPAJqityMwHIE1VR5GYioKuaQqAQKAQKgXkjcKzk5r+vcpX3DrjORfqoSG8Z6XKkF131f/4fJVHG1SLjDSJ9cKR3jvTiSH8WZfz9mALi+reIfB8U6X27/98c//9upJdGGf8ypgx5unv5gO5eXuc+Iv1xlPHvY8vYsXxHIjeBR9z6Va4f6VqRPjzSf3V9A5N/GHuvUc67RN4P69Ib4v8/jfQHUcZ/jCkjrn/byPchkd4vkvH22ki/F+nPowzlbSTdfV0vLrpDpEdHGa/eqIDtZj4SuYl7f/do/gd2eML1yq5PXxE46N+1EmW8ddeX+uRdu+v1xavWXhwZuufd83qdSJ43z+sfRnrJ2Oe1GxPKOBfp2pH+tSvD2Nx4TIxp9wnkKXJzAqBWkYVAIVAIFAJnD4FjIzehYNw94HtUpLcagPHH4rs7hqJBcVkqUcZ148ffjnTNSH8d6fmRPq+74Gvj+u9e10VRxrMiz/mBfP8Z390wykBSVkqUcUVk+KFICNpzI10jEuXpZcoeq7itq2fi3w9NbgKPt4m2/kikL13S5i8OTJ687n6inFtGnp+OZIzAlUL3CZEQmxtHGUjoUonrKeL6j0Ldl8txvfEzWqK894jMP6Xu7qIPiDL+cnQB2894aHIT9363aP4PLrmFHw4c7rru9qKMd4s8z4ukXxgOfifSzSPFT1f5xijDfLCqP68ePxoPNx3IxIhwiyjDOFlVBoL7nEjvP5AJPjeIMpC2XZciN7veQ9toXzf5XugGuEXIQDkpsUj+eaSnxENjYiwpBAqBQuA0InAs5Cbm30fEzX/9ah3kKj8fv39+zJlvGsoXZbDmPyPSe0WS9wsi7xvj+0+Nz78RCTH6zkj3HrIqR773jN9YfBGjZcKK+2Wr5u0o5xsiz8O7Ar4o8j7F5/j+N+O/T45EifuE+P6lp6zDD0Vu4r6tpQjnx664X+TkqwITBGhQohyeke+P9HaRviQSMhSXXOV7In1lJIroFfHFzw4VENd/RnxvXCCcy+Rv44ePiTL8v1SirM+KH78p0sdF4rFImT25iXuHuefoqyPxci6Tn46Mt132Y5TDM2pc8OT9cqRbeS47w8DjuuseGN9965L+RGxeEIm3Zpn8W/xw2yjjV5eUwVuEXClrmfDE3SzKeMmKPLvwU5GbXeiFXW5DPFweFg/bEJN/TXz/zDXt96CwPgwJMmNxPC2uzl3uqmpbIVAIbBeBI5ObmG/vErfwwyNv464xdx7IG2UIRaN8MEyx+n5K5KO07El8QVlFXhCjz43ffqGtL35/+/ibBfgWI9qhrA+OMijTC9Ip4Be7L4WivUfk2wtDi9++Jv5LzxGCQxH+xxH17UqWw5Ib5O52I2/i+oHJXwzgSgmlyOqnv4s8COyeBK5C3JBSijZFVN9Yp/cl8ggbe3YkVvp18vNx/a0H2oDEuI97RlpG1M4CufnCuP8nRBrysLawCUv7ysDyMQNY8mQKF/VMki+NfD/R9aeww7b/lj3z+jM9Zqv6lDH5On3C2pGrF8Zv2rJOnhvXf8q6TFv+vcjNljvgVFS/wpL4ezHIb7jqJuJa8d4emiH5tLj+108FCNXIQqAQKARWI3Ac5OZPogqx9qz25saPiSTkhULKStzKb8cXn9RvUsy53xjfPaz7njJDwRUCtifxu30ZiA/5p0jXag1M8fvt4zvW4j+L9L2RXhnpcyLxELxjv774+xvi+kcOtMO8b/4nz488QqayDTeLD+3c/xXx+1JPxUCd2/5qY3ITuPKy/HOkKyMJMUJCWPPvFIkS25cHBSbG1L5EGUjLsyKlIvtHkecjG1yvE59FQqSyLYTxDpEHyU3seWwYHHnwYP4OkYTIIbOIcV8+Nq7//V47jMn3ifQrkZAcnou+zJrcdEYA+1GQD2SEQQC5NDbsp+o/r4y4V48vF/ZDRTl37voh8fuQyOMZ3ZP4/W/ivySw9lN9dK8vGKA9q0IMhcYZX58byXM89Lzue1CbOnjeHhRJ2BqPIMPHl0cS+tgnbry+7x/teEXbjh37XORmxzpkJ5sTD9e9omHfNdC4o5KbQcvUToJQjSoECoFCYDUCRyI3Mc/eJoo31352KA6Upj2J7ykXwo4oLK2wBr9j5H19k5cyQ+lIZfmN8ZmS+VdNHrH8H98UdOv4ncKb9Qln+6VINoTvb4SOdtgw/QeRhM608uzId779IvKy7F6KlKE6Cx6A+J2Vug13emWUYfPyaZHDkJufjJtD+L6rRyZZyymn9ly08uLI9xE9XD8x/v6t5rvnRR7hfXvS4Uq5ta+H8Ioht3/X5PG7kMZ9wtKRJh4YHr5+GPpXR17hboMS18qPRPdl7uRGaB/v4ycHPvtex8AD9t8e6WsHMEEKXt5+3zM2+OmakWf/IIb4/enx3a26azyP5gfPp/72fBk7jBkX4/v9MNX4DenhEervqXpy5PviZjzoP2GhSOoLe0QYiUaC+2Pi2yLf/ZcMiV34usjNLvTCrrchHhKWpccOtPOo5OYa8YCwHJYUAoVAIXDaETgqubl3APDUmBMPbMLuFCaWfpuNU1hQkZv9E8cin/BhVt/cS8FKfN2eciu2f9+LEp8fGb/bG0NZohT8n/h7cPPykrXgWZHfXp59iXw/Hn/w9KT8UORh7d+T+N3m8/6JbR8deZCn0yAbkZu4X14bIYR3afurwYOHC7Fo96z8fuRdCPmKcu4ReVjWUxZChAbIjTFiT5MT0OB+Lv67Xvx9IGIifouv97wPSHYrwql+YFWnxLUIk7JbmTu54e36lSEdJvBAVHnQeGFbeb/ID6s9iXxCDP+4l+dqkac1Kvxc/M5zmvIz8fvewSBxPWL8bZG+Jr47QDDjd54X+65acvLjkZdXJ9vAi+sACod+HJAog0fnvr0f7h/51burUuRmV3tml9oVg/uO0Z4fHWjTUcnNu8UDshAPvEv3XW0pBAqBQmADBI5EbtbVE/Pw0yJPnnYm+1/F/Hmd9rrI89nx974XJj6PITcHPATL2hLlO2Bg3wvQ5fvBaAele08iD0+TMDhhSyn9PEPkZrTC1JGw1vu0Dr78/W9a5XLsRQP5NiI36+qJ+3FMt5DEdh/ME6OtX9br3yfF31/UfNcnN5TdV0RCplIeFuV887o2dH03tNbfMq7f8xQsk+MmNx0eDsXYVITp7Xs9N7z40KelDdUT94BU9PcrLeg8kedAVEy0H8ncl8jTJzc8ngjqvsd2Rb8YD0hWG/Z4n7j2oWOxifp5qOy7buXTowwe3tES5djCsG5vUr+8V0c9B/adjai0yM0IkM58liI3Z34IFACFQCGwHoGTJjcXowl3aJrxpFj4W+8IYiH2fz/kJD6PITeKtMl4P3RthbJE8Wrf2RFVXoXyu6/8xBfC1ijq79SUM4bcHPAArWgHDwdvk9TW4xKnQqUVW9iOJFSIwvPd0dahcKH1vbuY47jJjftxCIT3zaTsbyzPLwJb4U9t+NpCSGD8zlNgj1RLbrxn5dyYG4zrhbg5yS5FmNN7x/Ur371zAuRGiOL9IyFbC8p+/O1dPDkG7RHSv/DzvxCx/cMzxtxzk+e4yQ3vZ7sX6UA/BG6/GHmcNrcvI8gNUvNhY0h6lO9AJ57cPKxAPZ8Y1wpNHSVRBi8vb2/K6+L6ob08K8uLcnh/7AdE5FtBRvNY+3xehdLxPgu1MwY2lSI3myJ2FvPvArmJNjgZhhVE3DfhyrWh1kJ2YhL12hj4hqiHNWytdJOJzZosJqyTFAaL9srr4zruY1anV3aWT8dq2kRskmcFFVdrM+Gol4FpaFeO2HfHTCpHW4S2eBnXUIz02vs7jgzRLrjYvJpt+rkjWNuOo0lVRiFwHAicNLlxqpl5IuWART2eLWFdXvqZMpbcHNg0PgRIlC/srQ2bo5B/RDy/SM6exAfzllj/3Pfh6zHkZuHQgTEdsmRt+pJoDw+HtlB6tcP+g5+J9JM7Sm4ooeb49uhtpGJ/X1LcC6Ww/+LUZ0SeT2+wHyI31oy3HLN2RB1fFXkf3WD/nXHdqmPJs8+vjA/nen12pLC0aEv/8IQsfr/cyIPY6mPryeMi3WSHyM0l7ekarQ8cq2393ZdoPyK2cCjICHJj7fbMGS8rpVtreT7SAGAPHu+R0wtHSZQhTNGzk7LyWOtVhUZZQ16gfUIavyPlvDvmEHt91FXkZlRPVaaNEdgmuYm6LUpiOy3qrAUmewsp9z1iY5Pmo+IBGHyZXGR0tKoJu2/dSxyUZ8PkXkxySlzniMsHRMqYWcTgIZHvwIu6Ii+ryBWRhBB4E7hY8tZSwipxKdKFuH7wJVpRhiMiPy2SMD1x9Sx07rF147pHlseLbVt77ZbfxmMnsNwokhNaEMO2HJOdctrYbaCKmx/aW7WsumXff16UfSB2Pso30Tun/3wkoS2Sk19YB53qA5+l1uO4niXHwqucNjZ9TPv0gZepfYfMUZZTglgph15gJ4t+uFt/XIypqPKcWQROmty0xIVx5+NifC6EpsS4ZmFvj3P1+7Uj3/7exsjT33Ojw0aFmcS1DEztu1O+LspeOGwm8nxo5DFXtSdvPTjy3S9HRqd09ffcjA6Pa8pxmtzC3B1/75ObdiRGnd8Sf7/7jpIbp2EhjelxeUS0k5V7X6L95+IPJKKVMeRG/lH7W6OOJ0be9uWiBzbADz3dcZ12aV8rRyI3CopyEZYr1pUb+Yw1Ly31fqCte26iPTwHiKi1lxzYP9XdX98Y8dpo/4JnI8rqh6XRfz4q8v3RUF+030VG+2kYIOCz9DjqVeVEGTyd3uVDrKM3j7ovrat76Pcoi+GlrxsMetsir9Pablrk5jBI1zWjEIhBhjlPvuemU7YdNZmbY4VcONbyTfGbzbcP6W6AW9OJP89a8kB5wPePVmzycG87BnXBihFl83aoF/Fp3+/jwfYCq2dnGZGXV8TpNeLL/e8kk9fE98ILWDscDRlf7cugSzjyZyy1epGDf4/vKPA2eLJ2pGjDHSL9ROQxye1L/IH8IV9CVSgO3iH0a/G9BRNWQilahcMJK+Jv97xBkQ+BZB1GOpyOQwmCrdh2R8K2gjTZ5IgEiOcVTyt+mGdt4R6jXPePbNmUatIXNmFyhhOr0FO7dukjm1/1y1KJa5A3uHhPUh55m/m92V1drbB0fWqUu0Asoxxk1DsK+sK69b6Rf//EmlXtqd8KgQ6BEyM3MVZ5O18VyVzo2fOc9K3AnrO+Zxe5MZb39zZGWUPk5sDxsEO9GtdejO/NPwTBcgiA52VfIs8Q4fjWyPfAzNTdT5/c/EXk4SkfLUuUpWXkhsHpzlHHg0dXsDzjcYeltcd3vzTamEd1t7iah/vhRGPJzcJG9iV9ywDG8MWjbhw51W3voIl1Ev1wZeQ518s3GblRb6cMi0pYOLZ6Xdub348tLC3a4iAIZIt4PnhZhw5x4H1pDwl5TeRbODUvyuqTG2V+VuTr74M5cKtxLaPpXbsffieucdreRhJl8KDkgSELB4NsVND/9JFjyxfmrfh7Gbmhezkinq63qVRY2qaIncX8MSDvGPc9KbnpJgdkIYkNhfhco4gbvH8dyaJPKLAUZrHeByTKe0V82T9q9Fcjf0scPHzCAigR4tZ/LVI/DMBpRl+ggsirPItBekUWHtJuAdeedrKiZIhv7xOq58T3XLFONtp/qWlHWFhjWw+D05EsVgsbeyMv70eegrIQTtARDMSlje+FGevv3mTTkJuFI7rjex6l/ubBoXCXJJF9ciNswoZUYQYWzY+MOvfecBxl5ySUm48dSfnh8fvKsLm4zibJX4t8lIx9ie8pUPsW4u6HQaWpw8Q7BFovm0sObORt66jPhcASBE6S3LQhaQfef9I9S4wbfcPAWHJzYH/H0D3GM5MvADVHfVA8f5f7+SLPZ3bPe/vTGHLzsijPHDhaNiE3HUZvkWvI6EqGMx4buYl7EDan36x15j3z5wEFPfL198No2VhyYwO68OalEuXD3rwaWffqv2F8iK/Xyy6Qm/WtXJvjOMmNCAHvjiEPCBwvDNUeuF2O76/T/HZs5CbK5g2ky1h36QwfGO2gR42WKENkBZKmDPjQwfo60SbljSY3Co36D/u8FrkZ3StnOOOWyM2zAvLzDey/HA/Vwsa7aJcFpvUoCL3wAqwDFvfI2y9P0Y+NvMLW9qW7V14Lb9N+ffwtTIp3JuUx8T3vgAfPiSPtKTSsMBT3PUtm/O7laKybfVLFM9PGsMorjONr4/tn9oda/NY/VhVBEHO7f4Rk5BG3iyClZwb5+IzI8+wsL/K0E25+/bjI46jvJDfeWN7HZBS56cqghFG+9iyMUSerFPKU8fcWT+Rl39obeeAtDJC4N+1GLJdKXGPTqz1KY8jNgRefNZi0LzTMr78pyn34qvrrt0JgAIETITcx1s0/jCgMHE+Lsfn5y9CPvJ6rNAjJNpbcrLUEN/MHRelWQ3NV98x7N4tnnpKcMobcvCQu4OkeLZuSm9EFr894nORG+M3juyqFwi47kheu/fDrseRm5cmkHcFSNs+ZOVo4EMPPKCly878wBRZC6V8QyT6qp0S6IrC0Hh+QyGsNdxx0yhhyg3DymPY9IAvlR6Y2uuU2kZ8HaCOJMhg1rf90K8ZjZOnQEuVtRG4OXdH/Gk3vZxISFmNwjz4i7ggV16WnCIGpyU3U1397NbR+IAbpV7awRb4hS9Y9It/QvpghcuMldV+TZXYTPI+CeOe9MuI78aaPiMRy8YpIrFl7J8fEb/2X4fnaBLC3AK0gN3eNPN55sC+RV5ywF6u1L7bb+32AlAyRm/tEVi8Oa2VBEYpyhKb1Xbz7JxTF7w4xeFO0wYvm2rZtQm7Ea4sv3tvsGGXaY/OApjjeOB4uE3Te3x3jQ+sZvBS/37R3Lwt/xsVc5X82ktx4MZlQmQMS5QyRmztG/our6q/fCoEBBI6d3MT4ZKywr9AR0M+PhIQsPT4/8veNMYgIb/B+CFjkGQpL+/jIQyEblLiGVd+8YA/BvSPvUvIfee07NAe2JOt74xp7H/OZHzoK+ncjjzlotJx2chPt5zXWHwisPZD3CgwGD42JvPL09ySOJTcOFNh/wWMf4ChbKK99iKzznxl529Ox1vZHkZv/hSiwcBS7I9ntiblRYLl0837ktV+sXZveHPnbd9JYKPthaWsPFIhrhMUjP0LbHbHe1w3G9KkwSEZEc4jtAO1eu7XXD2UocnMo2Oqik0JgSnITdcUztOdluUnvfr4jflhQzCPv0AL5gsh34P0HkVeZ53tl9smNUDQb7dsTa9L7YF+J9/q0bwDue1TshxHS9XL1rCA394w83ze2v6IcIV1CPVIcpGCjZ6uwfGF8pz3tnpqFYxSXkJu1cbhx3Why095Tp5gJt2iPJd0P68u8kY8l2v6ZVryccNWiUORm7ACqfFMhcBLk5opo/OMiCcF12lJ/n8rCvQ0oQmNOS6NM25czaKmPMnmMEB+eg/8b+bzUb6lEfp5qFmme65Qxp6X9epRtrhktMyA35nZhuxTi2y4jNglI3K+QoHbDeZ/c2PP4ikjtgStXRrntEdP9MXPdrr+svULiVnoEhjqnyM3/oBI45IEbwqtFVyzsR+tjN7C2U4D0w74MPNPW/w+NTPr5gER+hljro73DjqP+hsgbX4+XyJzvs0Kk7FMT8n5kKXJzZAirgONEYGJyI3yJ1f86vXtgLdw76Sol2jV0NKaFWiz4woufRpIblsm/jGtvNwa/bgLwYj2nkhHeHm/3zg36LG1il/P46ix2NLmJOoR1sYLmnhsEykEBe0edNliY0JwGlJt2nUgidGRPYekUFNfYjN/KSZKbG0dFz+7Vt0Aou7YNkRt7gXJD5oHuiPspcnMAlfpiywgcK7mJMU4h9RxTZm4wRGwiz9Xj+/0Y+Pi7H6o7htzYhL30hYlRZnpfnZjkAJL+AQKUMe/dcPyzucbeH/NvayQaQ26W7k1Y1q+nmdxE24UD2/At9EfY0NAb5pHO/X0SA8rwc+L3mzTrAE/QlZHaY7gfGXmWHgwQZV6K/MKaeQd/sa8Ix++8de+ca8lQXxS52Rv39o3SXTyPohMu97GKPPrn/8VvvCGuuRD/3b/NN4LciO5wWMPgazCiTKcXer+Ok0+FOR4gNvGFY8aXhh3G7+ktoms4QW9B4nf6hlDHle8/GriuwtKGHqD6bjsITExuLIw2yrfWfjc+FMo1RG7ktWfjV1u0lpCbx0ceC7aQC/toTE63iGs3iivtJizmlr0N/t2C690AlHaHDZgIWllJbuJ63heuahOBsDlHqxInqT006ukThv2yKTvxB4vpP0S+N8TfPlvYLKQ8Xf2jj0+S3PQVLe10+prQh1ZYGRdOiIm/hUa430EpcrMMmfp+iwgcN7kR1iK0y0lLe97gVuIZMEc+PX4Txrsn8R3vCiNNu/dOWNr+4SORpx+WtvQEpMjLGOKUSicdfvMSBZwRw3H6e3uB4hpk51mR9pXu+DyG3JxfNbcN9etpJTddPzHeOPXR2mZe7PevA1ruG7851TH71yb11sj33PidhT5/75MbhjYnRR5YM7p1Riia0zWF4urnAxL5eOq8U84LJwflrJObuH+vjGBws8beOLAaPLwh8jFWOHZ9b19w/H0gtH4EuXlm+8y3HRLl3TT+RpYZWu3hPRCKGHl4Cm8Xv/VPFc0xZB7zwk3r949GviFyRF96dfxm/I6WKKjIzWi0KuOJIzAxuTFJ7L+Tobm5u8SDxBKxL9GuZeTGBj7Epc1rsT2/BiwKhPh2m/3tG+ElGS3RHtZPi88XRWJtc9jAIyP1DxRYR26Gwu0sTt7xYjFbe0RxtIW3yKLoHUHEviHEpr/n5iTJjUky608chbcMTqo9oL3N+cCCn3lOmNz0+9yJd8aG+GN7hoQnDm4QHT1YKuMcETgWchNj23MqTFMo6ldEWvBCd8AxmNhn5x02+16XuNb7vFhk8/0avCysvPt7NQbIzYEDTtQR+Zy2xPNMUVt2HOt14zcGInOauXNP4tp+KOsvxO/2IeTvGfaSX5kvkbBN59yh92YcOAq6I1yOun9AJF4Nyp/3Xh32OT70gQLRFkY0ey0QUHsUhyzwiKv17gnRxvb9QI7cb/dGLbz4NMrukxuGpA+OMob2cgrDZpV3KM9+32WHdP/D7OsieT/Qqvn4yshzrnftZEdBx30b715FYG1hnLR33CFEBxTzXhvbPw91Wlo3toRt8XzB1Dvq+mLM3SOS0FLPzL7E9f1DBd4z8rQh50+PzLfqLnA/vHzCGBckfmAERZi9L8n+tqE9VsYHQ4XTVA/sr48ybh6/CZVU/sL7q5rKHCftWt7avb21Y2Usuekw9aoJxDqfV0eTD+5HG6i/Tksb2ylnOd/E5GYZYdmE3AzlHSI3yIKHZ4gssEQ6xWuUBEatIk+RsKmWAjJ0WtqosLRuonHwwLmmEZSVu0fbHresYXHdDeI39wtLyoLNwr8f3w8dKHCS5IYiIaSlFQc2OOll5VHP60A/YXJzx6hfO1lOWUm9TLUVi7z3jAweO76u7fX7bBE4LnLDKkoBGSMLYUkuiGfD5mHEh1BwnCC5T5Did+FjbRjagZO0Ig/lmpGpDW9a1Z637ROFntLmZENW2z2J3/rvbFk4TW3MjXfljCU3vPPm4vZlxgfWibH1Rr6jkBvvJ1l4BcGKeg+8f6iH68KLT+M3odCU29kyJ10AACAASURBVLzPBc9Og781YuHgmBVtWHtEd9S7bXLD09DuBXNUuWOLF16XsKZ/D0tuGDHHHsTl/XTtS1I9C/0IB+vj/osu43cEIt+F81fx23WG7iPy9V8Iuup2hawveOLietETTsrLF5evup5RwOsoDpDmVRdtQG7ORzl0mFZ4MccejFDkZoPJ7MxmnZjcCEtjtei/gX4TcmNj5oK7NO5hkNxEvq+J31gI7J1pTykZ3NvSHwRxLa8MS0eGjrFAUnz/Jn5bdhT0KHKjrk7JYMVtj8FmvXB6yUIsbOSFnVPHhJKwCtqQL7zruV1ZU5Ob9ojThM5k6DCEvZjjw8pJk5to38UOMzgaHyyb7fiwEIpHZlUrKQQgcGRyE+PaO7Q8160SvgrdB8cYXHivU5QhlM0+PQaW+HPvjeL7R8zHFyzb14qE+AhP6R9Lb8w7wva2I7v1H6OM/r5CFfMc50tyGTPeNfLtHRISv3mxoP0mxB4F7+BY65HutyfKaV+WmD8fOE458vFOLBwbH38fIIYj71e2Q5GbaAdj1cJR+2vq9GqBhTfRRxn6lffG+mL/hlDkPYnfHCuMvDKsWUcdu7+wLyLyiAxw0ud1R97vgffBtddFeVHF3pHjfSJ8oO0j69vPFmU/Lv64onedsUIJb/MhMQsHAcXfo9fZrqCNyU2073xca/3v6yvLbnUovN5hRQ4gyGdoX9fpdAjtytB2hs18btr7H3rR5yq47eXaD7+Peq4RmXl9zo3sIwa+a266jkc9Q6Ta6ycWTmKLfK2BJpvkZFOHNCw99a9pe5GbkR15prNNTG6WHSjwVTGo23famMi9E2Fh4u86ivK8EKO+htwIA0F++m/vVYaN7UNhcupn0beQpKXDQyfedu8YzeMgN105iBMrW6vwUATc5/6JYlEfa+/eO3g6WbASxe9Tk5tPjXaIQ26FRU2YxJVHeajiXuD+41HOgsUsvh96ieeRj4KOci9FfTfptXnp+3OOcm917alF4EjkJsYY6ywS0vcUrgLk0+IZGHrzuVh+pIXS4nf7dt4YdTjNKQ0/Tmz8+vh+wYu65Bla1YY/jTLad3Xs542y2neBfXnk2zt1Kb539L1N7E5TtAdh771Ym8qStenhUV6+QHGvyMiHAOZhK1nNz0a+/gErY5uwMbmJNghZuhhpLHHlpXdgxIIhqCMT9lE+OBIiu0fmuu/tobG/Eq6Dx/dGPsauPARnzP0uHOPdvyDKe//4jreoL0d6X1iUS6E3LoTitXKzuN+F98FFXusjxbkVr1ZgtBwrG5GbqNOYF144lthox+CR61EWT+qlSLwn7esZhKXme4++Oz57XvdDszqMjHVeq/ak1FX3/Koog4dvT6IMRMBzKZx+rAjbZ1jYSKIuYY7ehdeKcDOhj/sS+YZebYF8MRyPCU0rcrNRz5zRzEsWEGjYe9CfeBZQimtXub+HwiGiyL0XOO5vku0K9DImk3n7ACAj9kC04rQzL9HqtwN5Od/7ev/krmjndeI3YUb9gwy0xeIbWQ6U+eT4xhHMKUgQi0iehHJkz42Co2JWVm0TT9+Kd+6YXOWxcPY3hN4pfn9cXhB5piY3Ysstev1DDITICJUZtMBEO4Wa/EX8/m/x2WTPgkwheFISzfheueKGvRtiX5YoZsdBbiws++9E6ipcsJr2+qb+PHsIHJrcxLg171D4hU+NFYu8+PxBL2iUyShCkaDImCdZas0T3pPzsLhu4fRJlcY1DBLIz1hFyWVCn9qj6hfaH2U6xfEbI1ECeaWsGRRDYWJfGNeyWm8kUab5wB4Lp0K1RyMrByngwb5gDunuS91CTfNIZJZnh8ccilTFtRuRm2ivN70/e6Ob/J99n+eXXRNl3i1+Q9hY/HmWzZU3jaSfbx/X2iO4Lx35YQBbCIsa0Sbv3unvd0XAHWSAkPPC9fsgi3UdYx/vz+g320dbeZc8T1cMtI8nyty/b+yM/O6bFz33mhlT1sel+4QGyh1NbrrxhyTyom0iPGmXhy7odBChYsKhjctXRLL2GcPWbve8oNh3931g/82aBnkdwx0zT5QhrG7B+zvihh4SZYwNEdsrLurxrAof7OtYfjZOGCUceZ+GY/v97BEi+oYHek/fGSFFbkaAdOazTEluuoF9i/h/4bSz+Nv7Z7xQc1+WKPSDb3iOvCvJTVevjbELdcTfrJomyb0Xc6ZEeRR2E2f7ojqTEGUjQy+WkZsDx1qvGmRRF4WHp6Lv9nfcJIXIZMBKe5teOQvvpFhCbv48ysh43sFmxHWHes9N1y7KzNBieuBEuy6/iU+MMYITVe/hjiRFM/cInu9N8DxATgF6Tq9fTspzMxROUuRm1cA9e78dhdywUh8I7VoD4X/H+F8ZytWRJs+MOZUCSmli9RZK5vlakPhCiFPfGLGuJ9+wTnGNct0b4vQJXWHeyfUncZ1wpo2lU9QpwKvEiZGtlVv4D+u0eZnXd+lRuCMatCm5Qa76xql11YzBVdSA+dnpmvrTCZPe9bbsmOB+6Na6Nvj9X6I88+2+dOvffjjciEL+KcoYE060V1RHHvTXMvmvKG8/3K4bD9eJzEKhL0fileO92kQ2ITeU5/4Jn2PqWhiT/Qu65xXxd/Kg55AyjxgOHVKQ0SFJ6MbUL8/rW9IXdcJ5rDcx63htlLFRaHk3B/RPjm3bvDDOuvyMJuaOn476rhx7g5GvyM0GYJ3ZrDHIuAyd+tUXb4hfabmIa71x2pu1h+RayxaYuA65sSCnPC3y7h01mhJ5+gqnyUmo1oEwsiXk5omRtz1m00KRynRbldhlsZ77ikSU58jVBcLTXcDawE1s/wvchIf0H+gHRVkUoT2Jsm4f/wntcO0Bid9ZPVlZKfgpSBcv0d6pKpGH0tJ/eanJH1mzD8iiLlyhr7jsxcvH9VeL/wdPKlpCbix214tr9uN2l7S9v3E4s/1zfPBOoP339UQ9SBZLs/ddPDH+5pljHUv8XHPdSJQ140PIxsJpR3HNUKzuwqbbtp2RXxwvS1kr2tX3CIlx73spN36j+hBG9d1sEDg0uZkNAmfnRjYiN2cHllN9p6PJzam+y7PR+CI3Z6Ofj3aXoQA+KkrgUuwLBdumMkrnoMS1jkdcFvcq3MuZ7AekIw9ixdOaibXbq7FnQYrf++/D4S3hDdjzZLQSeSnHrHR9q9WBsLrIKwZ76Ox2yq4Niqxj/kGEbGJsPTdttaxUvCksahkKkb8Lj7Bh1wlD942yhI8IIRC+8eT4rn0pn83sT+3Vow02ErcEiTu7PXSgD4O9SbAeepmbcninxOMfkKhM6J0QvP79LZzCtORak4wDEZTdkrPMziP1rEi8M+Jxnx3J0bRC0vrkRt8LV4STcXcg5jeuETuMLLYyeMJM5GWtQg77FsjHRtl7m34jDzIo/KV/Gg6iayNkPyxyCIb67mwgUOTmbPSzuyxyM7++LnIznz4tcjOfvjzeOwmlLkOgznUK57IQABvZxINy/78xlL3/6pRGhIIbnuI6uNk0vrefBflBBN4c1/Y3trLQU3YRGYqxssSgiqm+ECkVddZ7CrEjNhck2mKQs7gvU0KFSbDA74UvdEQI+RjySPGeiOPe8xZE3oc3bWjr9bs9Qo+MPF8fnx8WqfXeICdignmD9u65I3PCRWAGF78jWud6t8S7YmOdgwv28YrrxT+7vj3Ry6Xy29QvZE2ctHL78fRIgxfoHYg/j3KFiT0+0oLXrGvTBfcW1610T0cZCKBjKvN47N4t7f0Jk9+Ksni68guboZ2K0w9PcN+OSN0noV0d2ip0bWhDtqNXbdTce7t6N77toVl2hCdFFS6UmOs0DTZWecKcQrfxXoGhG6/vZoNAkZvZdOXaGylysxaiU5ehyM2p67KlDS5yM5++PL47CcVPDGda6sWVLvNOZKU8NxRB4VbP75R+oT5ivNedJEIxNqk8O671oskFibJ4bpAYp4awsIvRprAjARRNJ4l8W1y7/9KrtoC4nseJYr6sHYiIPTD7Hp+4Rrtt0utvfKOAvyyStzn/R6cgC/XSbuWLc6Ys/0j8vne+fuRByrQBEUocEUKkYGGzY+RFIIWyeQHX0KY7IVq8CC+Kaw/EL8f13hTuUAEHEBB96CWaL23IG6InFMwJNwSREoY19KJA7eftWRX7LJZ67TsbOqz0A6L3Xl3d+Z8Nzjal/kqUtRArHte5F31hQy6xOdXJeQshfJEPbreLtGwjtDHzjLhu7707kd8GXMd4j904nZ4v9XrB6JHe09O7//pzHggUuZlHP465iyI3Y1A6XXmK3Jyu/lrV2iI38+nLed9JKKPIg/0blH4KKULlKN7BjZNToxHte69oy9IXWsXv2uzUor9epxh35NIpcza+IkSI26vjustj7iuuF+Il/56XYkgiD6/ImyLP6BNsxtS9Lk/nYeEt04/Cwl4RCfla2LDaLyeuE1J41SSN6+qp3wuBLSBQ5GYLoG+pyiI3WwL+BKstcnOC4E5cdJGbiQGv6gqBQqAQKATmiUCRm3n269BdFbmZX18XuZlPnxa5mU9f1p0UAoVAIVAIbBGBIjdbBH/iqovcTAz4BNUVuZkA5ImqKHIzEdBVTSFQCBQChcC8EShyM+/+be+uyM38+rrIzXz6tMjNfPqy7qQQKAQKgUJgiwgUudki+BNXXeRmYsAnqK7IzQQgT1RFkZuJgK5qCoFCoBAoBOaNQJGbefdveW7m3b9FbubTv0Vu5tOXdSeFQCFQCBQCW0SgyM0WwZ+46vLcTAz4BNUVuZkA5ImqKHIzEdBVTSFQCBQChcC8EShyM+/+Lc/NvPu3yM18+rfIzXz6su6kECgECoFCYIsIFLnZIvgTV12em4kBn6C6IjcTgDxRFUVuJgK6qikECoFCoBCYNwJFbubdv+W5mXf/FrmZT/8WuZlPX9adFAKFQCFQCGwRgSI3WwR/4qrLczMx4BNUV+RmApAnqqLIzURAVzWFQCFQCBQC80agyM28+7c8N/Pu3yI38+nfIjfz6cu6k0KgECgECoEtIlDkZovgT1x1eW4mBnyC6orcTADyRFUUuZkI6KqmECgECoFCYN4IFLmZd/+W52be/VvkZj79W+RmPn1Zd1IIFAKFQCGwRQSK3GwR/ImrLs/NxIBPUF2RmwlAnqiKIjcTAV3VFAKFQCFQCMwbgSI38+7f8tzMu3+L3Mynf4vczKcv604KgUKgECgEtohAkZstgj9x1eW5mRjwCaorcjMByBNVUeRmIqCrmkKgECgECoF5I1DkZt79W56befdvkZv59G+Rm/n0Zd1JIVAIFAKFwBYRKHKzRfAnrro8NxMDPkF1RW4mAHmiKorcTAR0VVMIFAKFQCEwbwSK3My7f8tzM+/+LXIzn/4tcjOfvqw7KQQKgUKgENgiAkVutgj+xFWX52ZiwCeorsjNBCBPVMUCufnDqPT6kd4wUeVVTSFQCBQChUAhMBcE3jpu5C0jvW4uN1T3sRSBt4pfpOrr+QySd45beW2k/57PLZ3pO3mnuPs7XTX+eVqkl0d6zJmGo26+ECgECoFCoBDYHIF7xiU3ivTFm19aV5wyBG4f7f38SLc5Ze2u5i5H4IXx080jvaZAOvUIXC3u4FKkeyM3T4r0okgPPfW3VTdQCBQChUAhUAhMi0CFpU2L9zZrq7C0baJ/MnVXWNrJ4LqNUmvPzTZQrzoLgUKgECgEZodAkZvZdenSGypyM7++LnIznz4tcjOfvqw7KQQKgUKgENgiAkVutgj+xFUXuZkY8AmqK3IzAcgTVVHkZiKgq5pCoBAoBAqBeSNQ5Gbe/dveXZGb+fV1kZv59GmRm/n0Zd1JIVAIFAKFwBYRKHKzRfAnrrrIzcSAT1BdkZsJQJ6oiiI3EwFd1RQChUAhUAjMG4EiN/Pu3/LczLt/i9zMp3+L3MynL+tOCoFCoBAoBLaIQJGbLYI/cdXluZkY8AmqK3IzAcgTVVHkZiKgq5pCoBAoBAqBeSNQ5Gbe/Vuem3n3b5Gb+fRvkZv59GXdSSFQCBQChcAWEShys0XwJ666PDcTAz5BdUVuJgB5oiqK3EwEdFVTCBQChUAhMG8EitzMu3/LczPv/i1yM5/+LXIzn76sOykECoFCoBDYIgJFbrYI/sRVl+dmYsAnqK7IzQQgT1RFkZuJgK5qCoFCoBAoBOaNQJGbefdveW7m3b9FbubTv0Vu5tOXdSeFQCFQCBQCW0SgyM0WwZ+46vLcTAz4BNUVuZkA5ImqKHIzEdBVTSFQCBQChcC8EShyM+/+Lc/NvPu3yM18+rfIzXz6su6kECgECoFCYIsIFLnZIvgTV12em4kBn6C6IjcTgDxRFUVuJgK6qikECoFCoBCYNwJFbubdv+W5mXf/FrmZT/8WuZlPX9adFAKFQCFQCGwRgSI3WwR/4qrLczMx4BNUV+RmApAnqqLIzURAVzWFQCFQCBQC80agyM28+7c8N/Pu3yI38+nfIjfz6cu6k0KgECgECoEtInCayc27BW5vEekfNsDvapH3nSO9U6Q3R3ptl/57gzJOa9bT5Lm5aoB8rUivifT6DQB/665/37G7Tv/+2wbXy/p2XRn+d702GCu7KKeJ3LxrByA8x8rbdn3x9vH/GyP904bjYWw9u5CvyM0u9EK1oRAoBAqBQuDUI3Bayc33BPJ3ivTYSF89shfeI/JdinSdSBQJ8p+RfrIra0wxPxOZzo/I+GMbtGtEcceS5bSQG6RGn3xMpM+J9IyRd/9Zke9Jkd6yS2+K/6WvjKQ/xsjnRqYfiYTYGCPGx0sifUqkN4wpYOI8p4HcICbfHumOkR4Z6QEjMfriyPeYri8ZJf4rEqL6bZEeNaIMho8/i/TuI/I+J/LcekS+k8xS5OYk0a2yC4FCoBAoBM4MAqeJ3Hxo9Mo3RbpVpLQCf398prSvE/d5v0hvtSTjH8T35yOx1C8TSvfLV5TRXvep8cez1jVq4t93ndx8ZuDxtZFgR5klvvuVNTi9Tfz+c5FusSIfJfnuK35HiH4o0u0j/XUkivWVke4S6YGRXhfpC0a0ZeIuvcouk5sPCTC+sevDa3bAICb3XwMSMvRTXX/mOOhf8gvxxe0i/fuKst43fvuLSLx56+TGkeE312U64d+L3JwwwFV8IVAIFAKFwNlAYNfJDaXzkyPxznx2pL6yM4bcIDUU1HXCK/P5kViIh4RiBq91QuF8n0gU4l2SXSQ3QgSR1W+O9OEDYK0jNxRCiu6nrwFan35ZpJ8YyCcEjjfhvpFY+78z0td3+bTvbyMJj+I1QLxesEOdumvkRn94Xu8RybMEz1bWkRtE5EcjfckIjH8g8vDKLRPE9IdHlPPiyPMRI/KddJYiNyeN8A6XzzX8Lt1Es0kzxVP/a6Q/jGSiKtkcAQ+/2Oe/bC5lMbtpJBbK/9i8yLqiECgEtozALpObawQ2FNerRxISdP1I5pxW1pGb9+/mfeFr9+oupDBTenhi+uK7v1nSJy+M72+wpr+sNRT1h2+5X4eq3zVy82nRSArqqyKdi4QQ9snrOnKDhHxLJB4CSjERAnXPSPbdtPLK+OPaA8B8Qnz32833QuGe3vz9e/FZiBwRIreOSA1UcWJf7Rq5eW7cqZA+4XwfHSnDPxOAdeTmCyOj0MJ/ieTeEE/lmQt8boWXVajpULggUnU5Eu/NOmH4+NZ1mSb4vcjNBCDvahUG+PUi/Vqkd+gaaWK80GuwBaqN6+SS9vc/Ryol/HC9+1fd5AL/nEwoDOJoWVmefLhi66pCoBDYIgK7TG7AIl7egQEUG+SEVb2VVeSGFfj3u+t+vXfde8Xfwo76ISsfF9/97kB/UJS1gzJuD8Yy4SEwF64Kl9lWd+8auaG0IjMMjzx0vxgJ4WllFbn5wMgolOhjI1mfWrH/RnmtqEe/9w8YeHx89+VNxo+Kzy9q/n5ifP7S7m97eD4xEsKzC7Jr5IbxGTEhCOajeyCtIzcMpQzQXxfp7yIhKQ7/eESkOw8Abt/d4wa+R0Z52ISxZnuW9dcvxw/LDBpT9nGRmynR3sG6kBpxlO/Zte2P4v+P7LXzw+JvrsYUsbJP3cF7OU1NYt3gtqdcPCHSdSP9bCQKws0jiUUvKQQKgdOFwK6TmxZNFvP+/otV5AYhYZVnDBsSVn9KUyvv181p/fzfF1+wKjuMYNPTt3ZlROwauenj8l3xRXrX8rdV5IYnD5lsownaMpFUxCclPUTtyWfIFdJKKU/54PhgI3oK5fmK5m+6BJ1iF2TXyE2LCR2hrxesIjdIpf04DnXoC5LDi2s8tPKg+GMoVNR39lh5nnfxIIihsVPkZheeqC224TDk5jOivb+6xTbPpWobBFlKMnTgT+PzxUiOaCwpBAqB04fAaSI3rPr9k7PWhaWt6hHKlIMEUpCgoU3p1hxWf0otI08eH73Jkba7MDJ2ndwI5fuGHlDrwtJW4Spi465dBiToqyIZL618fPzxO73v+uRGCKP9GynIlP1BuxAFssvkRgjgK3rYrvPc8KQuIyMOEHhKrzxRI8LYWuHl9VwzQhjznlfem11/Xovc9DryrP1Z5Oas9XjdbyFQCJwUAmeZ3Nw7QH1IB+zfx/8f1ClBfayFuAyFIbHuO9rW0cGnQc4aubH/40Zdx9hDYy9NX5BVB0600ic3xoixkpKEYpP3K53U+JgbuVmFU39vlLz23PT7wYEGQyefIaXfHekHI+3ie4uK3JzUU3JKyj0ucuMFcOJBbTi10ZAIdbOvh4itNek5YpKwQljIxAbzVDjhhZtbmJaHhfiNm9SpPrn57Tfis/AHC8tXdPn8Z+JlSUrrj7rF9n5ApEuRxH6LI74ikhhUmy0dVcnVS7RPux2xyDLxzEja0oZMOP3Hgp3CMtl/J4R2uk8nm+QxqSwc6n1ZJJaW20RKb41YZPfi99aaxYvjGM3+C9eUySLXWkQzZt3D3LZPjLTNoekJggWrmT4SMy/WWRgi75GTiLTpwZH0RbbvpfEZziY8ISSOlPS/7z8v0j9GskHZfQln5Da/bSS4wUusb/aJ9jhyVkyuuj8pkj6xIHoPQ4rY74dGspnY/TpR53KXL61KYonFmLte3LfxR7STYmXc+V2IHysxUef3Rnp+JDg5sYf1Ksdrl22vP8Q3u0cbOY1DIRs5BvW7Tc43iWShzk3Z7lMYwM9nQfX/mUPgrJIbc4BnUeiaOZqFf1lorXnVEcXLxPwsXM6mdi8Z3FU5S+QGqbHGEnOeQwaGTq+zvvdJT19h7pMbXiDrcH+fzzb6/SyRm35Yqj01PG994d2xTq56XukT9vBYL3dFitzsSk9sqR3HRW40n5Jng6hN8aR1i2P+zj4nNtF7kEwklEasP+M/KeKU5IzRpbRejpQHHlBaLXgU2nbTmjKRB4LYUH4p86wTrIQIEqWTW1c7TKTC6yjaxGY7+VmZTNDK78cC98Mu2s1+XTH7/zktRt0UdETnp5sMlGb3TdKqRSlo3wnRt3a15TuxpF0IUum2iFDsU9yD+yLInDbJI27WuweQFgSPBcbi9epIFPk/j3Suuw6RUZeJAllBOvLEJXHzyB1lH3lEDJGx9shIYRFILLE4PixSKv82JzsBxjhQH1e3/V3Ghr6FAfwQTSf7IQ9OmbNH7JcimXAtsG1sufbdJ5Kz/SlI+l25SI525jjMM/spYCb0JEDxcW/TJcIDk8uR5IURooWoJpGSF/m2d4p4EeLYFyB2l9R/M0PgLJIbc4Tn7ou6vmSkYuD58UiMRq2Yx809NjWvEwYeG9N3ZbN5v71nhdwwQvGmmY+JeZzn5XkDHUjJvVnve4dYMIKl9MmN72+4I/18lsjNFYF5e3gAQ6S1tC+X4wvP+DqRj+G2PTxi3TUn+XuRm5NE9xSUfZzkxu1S8HhQSEtu2lhuD1EqvBkD3OZtHzIWQYpmkptU5HkAWqteSzQyppfCyiIk37lINuuTfAFZ625NckNZRtDyBWUtQWDtt+Cm9I9SbLsbaUKeLO4U8vY68auIEnF/JtTzkdqX1LX1tuX6jLy1R3AvIzcIk/vxO0LBI4M05JGt4px5bojT7y5EMiFoK7JIsmyKPkXjbpGQPmQDcSA8IW0ZbSx/SxB9RvRSLsaHO0RCaM9Fck+OkMyT+W4any9FQqLy/H0KhbHEa5SEcYjcqEM7xH8rH+YWZ4SI9wkRRwQpWRbq72ja5aO+QNIvR2rJDZKDBKcgNggOuRCpPVWwV2T9eQYQOEvkhpHE+HfyVf+UNF3NQ8PQ0O4h5NXd5DAaSjHF13O4azJ3ciM6gIfNOtYXRiwnqD0nEgNUCsKDDLUyhtwYQ0PvzJm6z88SuXHUdxqivdbDc9Y3RvR1nnX9YVzo/10gOEVu1vXWzH/fBrnhmWGdZwlnqf/jSC25sSCyBJLDkBveGWFvLPbIjf95fDKWNBX8ZeTmtyKvEKbLkYRI5eJ8kuTGAQ1tqNlxkhvhWQgiQuieMhSPNydDsvL7ZeQG4ROyxiornAs5cBS4/CYyhyMgO7w6LblxAlye1uK69khXnhQeFcTyXCQbH+EOfwJ7XqSW3Fhsxfm2sozcZJ50v1uEEaZnRzL2jAfkpm1jXlPkpgdy/TkKgbNEbhg4KEhpCBkCqH+yJkMPI4P5wrPneR8KhWnLYoQwn+/aQStzJzftHqqhvqXIWhPbsN7WcJfXjCE3Qs37x5KPeuCOOdNZITdepsqDKsKBnI9kXeyL91CJMqEzvHckkRYiUjJsfQh+63fuzTrm7tmouCI3G8E1v8zbIDdQ9FAJ/7HY2b/g4UF0yCpykxsRKcr2N6S0nhuTrt9Z/ZTLe9GSG9fIr77cKMfLY4+Oza7Il0WbMm8CSOmTG21hyRdWxx3fxiBv4rnhyuVFybc4q+84yQ0lgiJPoRcSl/tyWnKjTp4eoV+t58Y9wsO19gANnWjjN8SJ1Qcppbyk9W6IOFBo3CsyhJhIbTiddiAijh2Vj4WYMkQOQ24cf+3F7QAAIABJREFUh6oOZfJg8RDxSAnR87/7tTeplcOQG2PAvqLLkXgLhzZh9qqpP2eGwFkiN9l15gcenKHjfBmucl5f1tXmD0oUT4BndShkjcHE87VLMndyA2t9cz7SoyK1+zmzH+xhzEgN3zFa8gC0MobcWANzP+42+/iskBuRMyJkrNlXRBJCOlZ4aeltwg899xlV017PoNg/iXFs+ceVr8jNcSF5SsvZFrmxP0MIkjjte3QTYh5buYrcfHGHM3IkDjilJTceWJaFVeQG2aGEpwLKu2NhZXEQvoVc2I9io3wSnD65sb+CEi/UQp2Pj6TtyhpLbuzf+LFI3MPL9sv0h9amYWmsNPaKIJP2MmXsdJ/c8JI5CKAlN/C2Tyb3+Qgj/JNeg4yhKyIJSRRPjRjkxDZEbliChKPpdxOQAyTE6KdlVruMDR4foXD6I8PSDkNuhJx5+RhRDi/UOjkMuRFuAzveIeOIB9F9PTnSLp4msw6D+n1zBM4iuYEST65wUQYQ+/ZaMXfw+I4RBgeGJaFQrXXYvNI3QIwp7yTznAVyk/iZk4Xz8rK14djmuHMNyJfis4NWWhlDbpa97PUk+2+o7LNAbugDIiLoQEjNFZEc6nAYoXfZt3Pr3sXWvNTVDlPucVxT5OY4UDzFZRwHubEIpfL22Pjs1AyybM8N4sDjIVwK83fyynGGpbHMIwCs5zw3vDKt58bGfQ/4srA0k/Ol7h7s60BeyLKwtDaO3CZ5lisb3sfsuYEXa78QrXZT+3F6bhBBoXgsoiY14V6kJTdCzHhfhsLS7LNBCCxqsLNnJ71UvnPQgMkty14WltZVu/9fu18l99LYuHi5y8EiyDJ41LC0PDhBsU5l8/LAITGOTfI8PPZnnY9k8T7MnhsufgdXKEs5YtNL5o/AWSU32bMO8WC1bYWF16EgmwjlyP64VKR3QVnqt/8skRv3jqQwbOUJqImH9SVP9eQZz72Y+Xuf3PDui9ZIoTvwztdpaaufkMO856ZfIsOD01UZGK3b9q4eh/QPibCHhzd2m1LkZpvo70DdhyE3ubdC81nWWdRsqhbW9YhI6YFZRm7k4RK1cLHKU+7bvKz2jgcmh9lz4yhSxwezwiA3FPdWaTYBU8aXkRsu19wQ97vxmVWJLCM3QuBycmehdNQyF/sYckMJRga4ek+K3FDaHRwgtEt8tEmSCBd5cfeZ9cWR0EPkxvX6KJUWfaOPiAMCHBXJK4SkIiwtubEHp7/YdZfuWYzytBZKEa9QS2RSKWq/czys8dPKuj03PFXpbeJhQ15zX49yhL45hIK3RhiNMY3EOTiAN+0w5Mbm2LRcJS69ZtefM0TgrJMbhg+hrxnLr4sPcxKWcCincmWIU3sgza4Mm7NGbuCOcJrvWzH356EC1n5reSt9z127kV0+ERbW1l049nvunhvrZ55Yan3qv2risM8WHYielQeLMNa2e4gPW+5RritycxT0ZnBtWvOFiRGbu3kNWkEUEIaUfIstcoKhIwOUdAqi75Ac0hKW1vImZIkCTJAIsdT+Vg5hURASRuHl9mTRybjOtBL1T0vTfkcZE3s6cnPch8ZnRwfb/Mp6zkqkLopsS24osZRZBONCpNzPY/O6UCiCHFB+Uzw8JnV7c3Iv0NPis9hz92izPE+AultlGqHIOPR0x/fvhyUrT3drqtz7qH94YlLSutk/CroN1UMU4Cn0C1Y8L4iJUAMKv3bYDNonN1mGcAQnjxH7bhAdeCK1eRSyMnmi9KPQLOJehYKJxb5rpItd3X4TsoZkwlAe4Wn65Xx37e/F/07fgaN+JE+KhDggTSmPjg8Z983DlCFsTZa9+8yT2oTmIRwWMhO88EZtd1Q2LNyrexMyCK+W3LTkUPnt6W6woNya4F8YyXhxPSza/m/bVZ/nhcBZJzd6M59rn733wnx1GMXVvJubzO8Znxk5dknOIrmBPx0h9QVzdLvHpl0nsq/6rzVg0Lqi6Uhk2JqxCwdGzJnc0OOEy1uLhHwLn+8Lbws9qH3v3NhnTsRObhXgnROiv00pcrNN9LdcN6WNUmvRSMZtgqHwcV3maWMGaRtTyaJGmb8c6QGRKJasN8KSWMVZYrg9xXPmSTomDUxeHkomAuQaSro9EciT5EQOYWUUYcq4vEKTMo7bHhjKrBeFsQClaI8HK8PjeAH8ThnlMrX3gcfCPhkKMpLEA2GvC3HfFGOhWly1NuALLeM+z0lXOXdv6tQOJIT3CTlCaJSPzFyMhLAQVgyhXfC0RwcuwuIIDw9lnHeDcp/CUolgUbZbgdldIrVHF1MCLkZynCasUoRjCavLeFqeGZOOxYT3w/3YvK88p7UhSYghfHJTr30k9iLZi4OsmsDk00dILg+HyTJDD5AIZA9JMUm654uReEeEg7Ec2ZfisADWOqen2fekP52WZi+OfkR47HWiLFpAhbUgb75jPczjp3nJ7FnKfUT628T9skit8ACa2NVr0iP6jIKCkGo/4up/izcs1em6L4t0IRLsjS+4Pj0Sb+ATIuVhB8joYyLBS/9qC68SYl9yNhA47eRmmXFgk95rDR6eOQcFHEZaDzDlN73MhynrJK45q+SGkQuJMUdb1xg1W7nczY35HcNUu0+zT24yauAk+mjTMk8buWmjKFbdq3WNgZFhj27UF/qf9YwORtdjnNtUGKAZh63j1n7r3zalyM020d9y3QZ0Knr9plDoKdY2ilLq+mJiy5OzWLgpgZcjsdQR17UbQn2nPAOfckypJurJcrg2hSP4jtJL2vCGbANF236ddmOj33zfijznIiEbJlf7YdIN657Ut0zcR9+SNNSWvL7NP5TPPVKMh35zr/qij7O2pru/bWe/DHnkHYsJQgATExjPWWKtjmXtQ5D6mPnOtepFPmHgb+3Rj/DV5+19GBdOpLPhHtFFjJDhJGD6FLFShrEikaGx4fuhcTbUd/IajyZge6SED6q7PeHOvSO3fsux5PlI4t81Ze8/9+Se+5unM4/7MX6SbLfX1uf5InDayU2G7A71kLHO2MSw8PIVXdgeIYzYIDitMEQ4TpaHfsh6nHldKxyW0cFpkkNz4TZH0tzIjTWcYsug1V9LW5wvxR+MmOb6c5EyYiLz5Elc+bcICR74FIZNxqOUNGhusy+z7tNGbsa8ONpaDH+GPf2aOlqLt3XXWuo3ZLTd/+TZcy1DrIOJlklGjjAK33IHOrPIzQ50QjWhECgECoFC4PQjcNrJzbI9chQF+w8d+4xkCFuxN21IUcqwtIvxOw98m4dhgSdTeQwXFCaeUB7gvogooGwLe+Ip3jXZdXLThusmdrza+qcvohr0LwWVAizcdui9M/rtcpfPyXhD4Us8AELB0/BjDLTeHZ77PFa6PbBnF/r3tJGb/lHcfQwZJIX4i1AZMlL38yOqvC75PCKmtg0w8DHWIS5OORXd0ApyJIKCQUL0h+iQbUuRm233QNVfCBQChUAhMAsEThO5yfc/tcALJeHZ7ZMWYS19Cz2vL0XHXrUUIaP2xFGCHPPf37Dc7lHLa3hutYUnR35KmFBQIcgIRLu/bpcGya6TG33QD0FathfC4Td9DxtlVUi6UGBCwRXOjKwIPdY/y0Ro++MjITjCnIUwk3OREJ9UPIWqOzl1V2SXyQ3chT23Ivw79/YOYchwgNyMFdsRhICml9R81u9nc4TvPefmCX3ME2d/svBy+1V3QYrc7EIvVBsKgUKgECgETj0Cu05ukBTkwcZhZEIoSiuUGko76z5LbXsQgP109iP2LcD2YNqzZ/+m48/t21m2mdj+NHvscj9iW7cwJ/tqtM3eAFZgIaK7KrtGbihzQsSF31I27ansh4bbE2FjeYbe5gmdwsSFKece2RZz3hneFmUKGb4iUp8I9fuIJd8+S4qxz0IV7VNEiuy9RJSFJvf3Rm67r3eN3Dh2Wx96bmA+FCINY3t0hYC3zyt8PZubSN8TpL+F9Asd7G8DEHIt1N/+aq9MsA8rw8g3qfOk8ha5OSlkq9xCoBAoBAqBM4XArpMbFnoKktRXVtqOQmwc7Xqp+ZKyYL+ce+zH1DudEqlxqIrrVgmFiUchX4Kcee3BE6b2qEgO++gfprJrA2nXyI1DTM5HQj7ts1gllFAeE5b6FARHvzh8xz6LFGOB94UHwIma7R7NdX1yLjI4dEgIIxHu5HRNp2puUs66eo7r910jN045tU+0b4To3689vdp+qfnBvijv+9tEHBaBqLRiXPGwIagfFSmNGzxwDuNxEJKw0V047a5td5GbTXq+8hYChUAhUAgUAksQ2HVyc5wdl4fNHPVdGazTLM67dmDAOqx2jdysa++mv+sXIYPHJUjt0N6q4yr/OMrZNXJzHPd03GUc97g47vZleUVuTgrZKrcQKAQKgULgTCFwlsjNmerYgZudO7k5i/1b5GY+vV7kZj59WXdSCBQChUAhsEUEitxsEfyJqy5yMzHgE1RX5GYCkCeqosjNREBXNYVAIVAIFALzRqDIzbz7t727Ijfz6+siN/Pp0yI38+nLupNCoBAoBAqBLSJQ5GaL4E9cdZGbiQGfoLoiNxOAPFEVRW4mArqqKQQKgUKgEJg3AkVu5t2/5bmZd/8WuZlP/xa5mU9f1p0UAoVAIVAIbBGBIjdbBH/iqstzMzHgE1RX5GYCkCeqosjNREBXNYVAIVAIFALzRqDIzbz7tzw38+7fIjfz6d8iN/Ppy7qTQqAQKAQKgS0iUORmi+BPXHV5biYGfILqitxMAPJEVRS5mQjoqqYQKAQKgUJg3ggUuZl3/5bnZt79W+RmPv1b5GY+fVl3UggUAoVAIbBFBIrcbBH8iasuz83EgE9QXZGbCUCeqIoiNxMBXdUUAoVAIVAIzBuBIjfz7t/y3My7f4vczKd/i9zMpy/rTgqBQqAQKAS2iECRmy2CP3HV5bmZGPAJqityMwHIE1VR5GYioKuaQqAQKAQKgXkjUORm3v1bnpt592+Rm/n0b5Gb+fRl3UkhUAgUAoXAFhEocrNF8Ceuujw3EwM+QXVFbiYAeaIqitxMBHRVUwgUAoVAITBvBIrczLt/y3Mz7/4tcjOf/i1yM5++rDspBAqBQqAQ2CICRW62CP7EVZfnZmLAJ6iuyM0EIE9UxQK5eUZU+oZIvzFR5VVNIVAIFAKFQCEwFwRuETfygZG+Zy43VPexFIFPjl8+PtIjC6PZIPCQuJMHR3rdbO7o7N7IW8StMzbd66rxz/MiXT3Sn59dPOrOC4FCoBAoBAqBQyGA2LxHpN881NV10WlC4P2isdeOdOk0NbrauhKBW8avvx6Jkb/kdCOA0zA23cOHJ0V6UaSHnu57qtYXAoVAIVAIFAKTI1BhaZNDvrUKKyxta9CfWMUVlnZi0E5ecO25mRzyqrAQKAQKgUJgjggUuZljrw7fU5Gb+fV1kZv59GmRm/n0Zd1JIVAIFAKFwBYRKHKzRfAnrrrIzcSAT1BdkZsJQJ6oiiI3EwFd1RQChUAhUAjMG4EiN/Pu3/buitzMr6+L3MynT4vczKcv604KgUKgECgEtohAkZstgj9x1UVuJgZ8guqK3EwA8kRVFLmZCOiqphAoBAqBQmDeCBS5mXf/ludm3v1b5GY+/VvkZj59WXdSCBQChUAhsEUEitxsEfyJqy7PzcSAT1BdkZsJQJ6oiiI3EwFd1RQChUAhUAjMG4EiN/Pu3/LczLt/i9zMp3+L3MynL+tOCoFCoBAoBLaIQJGbLYI/cdXluZkY8AmqK3IzAcgTVVHkZiKgq5pCoBAoBAqBeSNQ5Gbe/Vuem3n3b5Gb+fRvkZv59OWZvpO3j7v/tzONQN18IVAIbBuBIjfb7oHp6i/PzXRYT1VTkZupkD75enaW3HxM3PtNIt0gkkam/HN8+JNIT4j02u7L28b/XxfpHSL9TKTviPTvJ49d1bAFBN4p6vzMSJ8S6TqR3jXSGyP9d6RP3UJ7qsrpEPiWqOrDV1T3d/HbN0Z60wZNMn5u1l33ufH/Xy+59r3i+1tHunukj9qg/Mp6thAocnN2+rvIzfz6usjNfPp0Z8lNQvywTvHIvz80PiA3Kefiw/Mj/VGkm3dffk78//T59FHdSYcARfTKSAhOX24TX/xcITVrBP4p7s4YWCa/FD/cciQCV418iMojIr1dJITIXNInNybIC5HuE+ktIr0u0juOrKOynT0EitycnT4vcjO/vi5yM58+3XlyQ2nljSGvjyT8KOVt48PfRGKxp6z8fvfDreL/X5xPH9WddAggrPqW/GWk9470gkjfFulSJN6bknki8GFxWy9ec2ufHr8/Y8Tt3zTynI909Uhf3eUfIjd3it+uGekjIn1Rl6/IzQiAz3CWXSQ3xvCjI31XpN8Z2TeuMeYZDEVE/EWkx0d63sjrKRYfHOlqI/IzKPzDiHyrsnxG/PiQSK+K9NlHLGvs5btMbnijzXM3ivSfkZ4b6XsjvWbszUW+z4skQoKn+l8i/Wqkx3blbVDM2qyMRk+LdC7St0bapmF6V8nNNQKXu0b6pEh04N+LJHpp3ZrYgv++8Yfn2XomEoGh+I+7fj3q89fv5Hwenxo/PHjtCDiZDDtPboQgsciSvmLxkfGdyfbdI70h0ldEerdIJnJ5S+aDAAL7U92D8j3xvwm75Owg8PVxqwwdT4r08kh/H+lfIzFq/EQkRPfakd68ISTKum6kZZ4bxb1PJGT6rbt5pTw3G4J8hrLvErmhCFkTr+jwv0X8/2tr+oKieY9IlMz36OX9r/jbWvyVkV65phwRFoyNnplVYh4XavrSI46R7+va9TXxv/V/CtlFcmMue0CkL42kL1tBUCiavNWr5JPjxwdFsi2gL0J/jY+fPUaAjbM/i8SDTgE/bkV7k6buGrnx/Ai1vnek1rCf9/Rj8eFrI4lqWCbC9z0X+s0zzEghP9LKWOwZRHy/O9JfbQLWiryIsPmGgeQpx1TmpsWcanLzZXG39uTYb7NM3jl+oPiYbFmfKEUe0L4YAO3enqHydLyQKBbfVihZBo26WrHB/dWRKF19C5bFwYPcCs/DKyK1Cppr369rmwVgaFHRbpOawWr/iYmCMqYcEwaWvk60FTbqGhLlIoz2PA2JNmjr+3dtVT/FcYyyaRKG/7lI8NV+VgV1pphMWR2/v8t7/S4fq59JWxkw6As8Ka7GAE8fUe5b9TLK4/6v1fve3i3ewRRWzPeMhFBrs3BIbW33eGlHf2ExDowTQjmmMH9gJO3zWxsONXQvxpe8/bFkYtI+bemL7913K/rjcqShNroP9+Ue+/KP8QXrUYpxmP3zNl15lCltfFlXR+tJM/4ZHlYRAxj8x0DdvrLYPjASI0Yrxrdx9guR7rLk2lVf/2n8+EGRVpEb/Q0b9znWczPUh+qAD4GHPrBg6ad2QX+X+HtV+J3rjdU04CB4nnHzkudPH7sv89XQ8yefuj860osi6Uvl9cVYkI/y+cJIlyMNPf+eGcl4ptC6xzzcA3ZDi7KxYc+kRXasx9VCfy7Sx3ftNc6ksdcP3OKxf7VtcmOOY/R7TCQW2lbWkRtj9psi8YCsEmNLH+R8NpT34fHlN4xA9zcjz41H5FuVxfi3NhqDxtuqdh2xqoXLd43c0D94aHi5V4kxiuQMPTfWF2taX5fpl2d/4nERHN6hS5F+OVJGZhxnP21S1q6RG4a7L15zA78dv8NwaK43FszJ9B06xN0i/UhTHn1KeLZnyBz/iZFavWsT7DKvZ/Bvuz/ok9bObcipJjfPCsS4oJd5aTJsieJ5x0j3j8QqIX4eS23FgvArkVimUpm9Z3xORc9EzSJEicBKKUSEQvZxkSiZP92V73tuQwcdKItr+NcjJXm6V3z+gUgmCIM3FWHKGVdjTjqsZ/eN5B4pGCakO0f68a5u/ymTYscNfT4SC5YB/Vvd39yQPx/JYkeZgIOQA/KTkS5H+vxI3Jv+R7j+IFJObtpHGRLy4x4fFylDebpi9hQ1oYNckTBDUCyQHirtWnWKmWufGAlWJl3Kzg927Tkf/5tsiH1V2u5/Co2H9KGREDp1eDD1L7w8qOTJka6I5KHXb78byYPLG8hlrz/l9Z0yhLixYLB2plDYXUdcAzMYaIcFHKnQZmQLySI3jCQskpJK5NWHFENWKmPDfbtndbGyXYjkflLU++zmb9Y298aD8e3N9xZYoQLwZsEhxjurm0UK8W/zswA9MpLr2mfgy+NvXhEE5lIkimqKiZNC457gfftIxpTJ0qRprOlzY81ESymGk3zE38aCso1XiyJlhCUpx1mSF2UOiX4aWoyNOc8sC5E6N5WTIjfa4TmBdYrn3vNJWNIuRPJs6S/zD+MLQWx+KBIySFkhxsoHdJ+RfGMxD05wgIrnQV9T8IRpelaNJ3NIKxRe/SUMhBXffINQevbTQy7/F0Ri4VMWUqcc4xwhag0sF+JvY4p17ocjCUNwP+Y8c5/5Uz0f2zXCPKN+IRbab7x49tbJW0aG50S6XiRjW1vdq7lP+MyuEJxtkhvGPn1OuegbV+C7jtx4hsz3OX+u6pMfjR+tRUOCYFlr1hkLXWseomAdRRw+ZI423xlnmxwocpR6d43ceJY+YcQNeVYYe819rVibLkdKI+CqohiUGFKOQ8wZ5jdhwNbWbcoukRvrI31k6FluMdKf1gB6bV/+PL7IdcOaK1S0nSvpe9YdhiPfWxfM/UcR11uLPZN0423JqSI3lORcJO8Qnynxy+JrLXwviUR5yIfGQ2th9h222jJYHSDsiTKSccnYp4XCgFdeKukUCQo4seBabEl7+IGTnVoLmFjg9ApQHA06CrdJgvKAJLHmp1ioKB4UBooARcfgNAjdd1qADX6T7AMiXYhEwf3OrhBKvAHLGqMcgrjkaU9+R+goDh4OypEBYdKjRBBK1KVIV0TKicdEhMilKBsxc522WRwRQEoLTG/X5O1/pGBT9ODxIZG0lxJNaaUUWZCJvRTnusRbJ1YUUWX5o0yZ1NXv/kzcBAlMBdvfDhzQbyxE7k9+9wvXJKs2pFOYCLLDQkko7yYBfaWfWAeNISSVUFwf1X323zMjwY64F3hQWnmlKPsXIukz4t5ZyOGQC70x2lrJeTyQeH3VWla0Jb0+9qQZ48YGDIxXfZ9jRV3Gj+vPRWotKupLIql9yGKOR88Ycm6sI0HugSBovxHJ+Ec8L0bKhYrC7J54SZEvzyBBtJA0gvBQlini8i47qazLPvgfoogYeE5XueaXlXGS5Mbz7rlP0TdwoUQIrYSDw1H0qXHaGi3Mc6yYF7qLjV0HpZA29EbIgnkH4TevIPLIQ1rgPOupxOhPeDFuWORco8+1q30GPAvmQONPvxjz8iGyiHoqUOYBBgRx/BZJ44pyjxDxRiL8rsvv4uPeGDFWjEvPl7Z4thlPVonF0qJpfjNn5JiiyDIm/OGa66f6eVvkxtxivHg2rSv6Rb+1so7cIAc8oTykPO+MM58WSRhan6jwCg55i9VnvjPHrhPzk/F11DAkhjtrpD1Fq6I41rVn0993idx4nqxP5gnrNEOb7yi85se+MLIwRLain61hkrXXesLyTieif/RF/lz/NsUu8xtjjCDGKgMunW2bsivkBt5woecY19ZwOghDKCNEX+hA1kBGhRT5GCxTPN/9scD4RM9NI77PyNAqg/S6/mGYY7TlcTIPbUtOFbmxcCcJwGaxTFZDE3FfKFHJZFme0wLq4aH4ITkU3FZRpKRbNPvkxuJNMcjQoy9sOu1SfKbEpkXeIk94elqrrfpSWTShX47Uhru4h2TYFnzKBqs2ZZuVkmJBGVGGyZxi7Xr5DHoKic/pJTJZWGQozupOa9YQudFeSiaFdhm5MfF4OEgSKZ8pFixGFF2TIiWfsDqkop7KfffT/n/K1B7X5j35kQLNakxuHYmXIBV3pAJ+FFmL6+UuH8uxh5llmsUAXvLI6xqhMRl2ZgJjdaIIuF+KEcJE2oUZ8UMACZJDaTTuWLEpAB5elk5yMRKlLcXirixCwRT+05Kh1q2PoCFq7tE9CQHrk5vWmtpaXoyRnNBMSJQTYwm2FOnWRawtWY6+0UcpSZ7yb16HJGvGnefCOOJlS0FG9R+sLaR+R8oZDTyrsIe5RTfJ8pfE55xwk9xo57kub1P82o9J3JSn3MPISZKbZdgzPiC/CKM5xxg0NpJcug+LkDFyobupltwwJOgP4t5zsYOxvmrztuOsDRXK/tZXxq1nwbxofFBs0pOZ5D7Hs2fAHMMLZ/FFzJ4XyfglSJU85H6ReJuROJ45crGrz2fPnftUjrGyLBzCnGduM7Y9twxCPE3GoufRHOT52gXZFrnp3/uPxRetYcfvq8gNEnMh0s0j5TqXZX5VfEAo+xbk1iDS1s+AZPyYi/tlHXcfGX/6HrFXH2VwKtklcuOZZSTwjLfiObe+9JVaOLXha557OhJDifmjFREw1njzbStjjBLr+sL6Sr9hBDoXybqxTdkVcmPepksxaLXrAmxEqFwYAIn+2OrCIlM8uymeRX1Iv0ixdjMu0CGJuqzr5uTDiLVMXzKYaQ8j17bkVJEblmvKnIdV2E4KMtAHUfhDPrwsjSyOJJV7DxF23A6co5Cbi1EWgkCpJH1yk0qU39Jzs4zcGNjpGbHopLKu7azBeeQt5YGSTSjvlGPC8g6nIdK3jNx0lw6SG8qLh0Ro1BsinY+UeLZKMk8VjxVpCSACwOLQl/Yhba1urfeEF4fVn5JM0pqs3yhYafVrPV/IaSpllC7tp3RRAlm9SVq6PNyt1XoZuXENsoO8ihFHmBITv12MtI7cWAz0J+Ht4AkhqTgKyTJ+WPNPktyYyHjU0iumDX1yg3CapIxRkmOu+3PvPxbCK7ovkGljgyDaCFdOkKx7lHfCQ8ggQY5KboyTp0eikCELKe6vJYP5vfmjv3hOSW4ohzxnvHjp7W2avfBxLLlBNMwVxpJnTD8YZzn+W3LDOJHzk4kfFnAy5l2PHFuUWOUEsdroAAAgAElEQVQ9W61X2ngwdilRrmtJzLPi70/tWm/ONfcSY8A81Cc3yBnvgufO82fe6IfPdUXs/WduSKMJgpMKs2fYM9N6x9rrtvF5V8gNyzzLeiuryA1DIK8rQ8SQ8NBmH/udgcVYyWc+rzHGKU/IN6/iSUta/lm20/t+0nVm+btCbqwVyCxFeCg8k8HMmuLZSbFGeoZTzsUH4Z0Z9dHHMCNJ2u95U63zRxHrgX1e3xwJsdq27Aq54aE27w2JOZ7htu1P+XjZ2miMdt7MckT6tITHum+dTs9N63E/TF/wHluTGcusYUfdv3OYNuQ1p47c6AwLJusdVzzxQNqL0ApQWXUIi6SHm7TKPYaaIRt+Oyy5YUW0QBsYGXLTJzc6XMcTscqsI8J9uPC0s/XctKSFxazvqqXQ82ZQ/D+rK7NVYrqvBv/blNxoF8WGUm/hM8lRSlOQnIyrbN3ULblpPSBtozLUxHctXi25YTGiCFJotMPCycpLUW3JDSXHeDA5IRliwon2I5P6h8cpCaAxhBAhhZQwC7drEan0+A212+JtUTPeWLqStF3s6u2q3Scs/qbEab9xmGOS8iksh7RenuzHkyI36heapP08Byl9cuP7nKh85pVhNRdClkKhSGte6x1tsux9RDZMtDxyPIieBWQEzq4/rOfGgm5B5rHgTh9qV9uWoTZOSW48xwwPCIKxOGR8yPaOJTeZH0lgROBBRj7Odz+084LxnRY61tgWsyzHOPCMKU97kwy1OPps7jIHEXuo1ENacuNvz5eFOj03vODpdfUMIzo/0y+89zfLPKs8Eb6GvO2qnFZysw5PoYbuLUW4KYLal5z3zRf6mYfgUiThKfr7uCWJszBP3uYpZVfIzbp79kyb5xhGUximMlR43fV+F31Ad2gFKel7isaU1eahBFsDEFNGlW3LrpCbdTgwTtI7W0H0c9+v75EY3ptW6MUMvLyrpDWw+5sh0rg+7B7GjBpow8/X3ctJ/X4qyQ0weBGS0FjMKQOtS1onU2DJELnReecitQ8UhRjZ2CQsTQgGxdoiLTQmLZB9ckMB015eJA+QtlJ6TQ4UiZbctB6NDO0YGgAtuRFeIs5xnWxKboReCR+h6CIIBgwyySrnvilqLOdkGbmhBAkv6wu809uxjNw8O/II+7NQenhXkRvWBySCZQOZRYKIBZdineQy28GrIzSL+xTBQdoo3+l96pMbCpZFlIeOtdukPCYsDQG1uCBDucC05Kb16MCSlfSkyI1wEYooZZOCkjJEbiimniN9Th4ZST+ltOTGePBMLhNlwMBzoI8ovDw45yIdhtwkOfUceabaybjFuW2PPRuIXStTkhvjRZio8QlX/XBpCWCUidtEutD9nouGP801GZaGbAs/Yql334wPfsv9OcvIzQ0iz9A+lZbcID9I0JC0Hs5l5MazZAwZG0lueAf0u/sz93lGkWx90y7MbZ0tuXlo/JDGhyVN2+rXcyU3FFlW9hTGCXNJX8z1iG9frBXWSgYte8uQ3KMKQ40xKgLD3G49nFJOC7lh4WeoyPUQRp43z+JYMW+3Xr001rWegrFlZT5zkFB4ZTCKpOFx03KOM/9pITe5zyzvnc7Ki+85S2F84ASw3vTlQnxhvbZv8mIkHnzzrIioo/SD+hjCeQsPG9p2XP15askNq7348rRE5p6LBMZEmm5XngWhXSQXSh0onI03AAiUZ6E3Oj0t6iZOzHbVnhsLMiUdcWGNXUZuhjpsWVgaZYVVmlBYLCKte4/CIISkJUG5qXfdwNyU3CAWl7q2tGSK1eBpkTD0VDaEyOX9IxOP767zEA2FKFBw0w1O0bGAEg9cTry5F4dSiIS0YWmURQo2YSlML4K/hbGkWxdxUT/iuk6WhaVRpimD5yLlZsxN99ywXqYbPw9z0J7cc0MZRMTd60mRG31IEWDhz1A/bRgiN04hokzyeAin4pnk7fSskDauH8ltw9z6OKtPX5loLWjIHa8fongYciPEELGEozCvw0pLbiz+QyFO7XPquUsX/ro6h/bceG6MA/OOMXv97v6VZR4yJ5l3zFmIbpKCZeTmbpEnrXBpxGnztuQm9xuqi9U2Dwhp7yMPXaEw8tKxqFqw+mJsJFFExtPAkQqL/LmBddmeG89khqK0z3+/LgaFe3Zfugd15B7CgaZt9au5kpu2DwB8h0gOvGkF0eYNz1DWZR1B6TEHWYtbZWzTjjPejQeKtvnlJDxDq9p0WsgNoyBDKq8x8ewwWmRI9xjcbxyZGBpTlpHbMWVlngyb2tSLtEkdm+Y9LeRGRAujXvanA2KGIgHoZnS0IRGuj1Ra++mZCO9R9sh47q2f9KSP3RT4E8h/askNLNoN2v4WWiT+m/BipDKLHHgYSW5u9rCbHClcFA0PO8WfhyEV5jHkRmdiquS4yE1rPVUuBSbvhRUGiUCmKCCs72lZpwBQvFNuFx9Yylo5CrlprXIsxE/s2nA5/qfwIXlC7vpY9GNBsz0UeFgjqKx5uQGWZZeXiOQmOSQIGUJUzkVCcoRJ5QPdJ1At8cnY/x4Ug38uIzcticsQCApiWtCRMZNDShtqlgcKCK+71GVoLWfZJxYbFg+L9UmRmxwj68gNEmIxQ0I8O0guaftY3wgroNRYMG8YKb0BxgOyk3vHsv+U4UQjC1vuuUHcz0UaCpP6X0QXP9lIr03rFKll1+f3SW78rQ357LfX9V33rFxjZIjcuC7v2+fWE3Ep/jZGECBj1rzEe0iWkRtEkbJPMsy27a/2AId2HwaSJlyTMkp4MRlGjEWkBekkjDfnIln0ibYx/iDGsELG5Nf3pA1X47H0HCwjN8YBbyARDtHfI9L9tKe4UojhQRlWbhJaXm9eqk2s0FnuSfw/V3LTeugZFVny+8LgkIeFjMHWfG/eP6xcERdSjC9GygiAw5Z1mOtOC7lhwddnDBeEwmve2UTMI21fHYenLOdBERG5T2+TNp1E3tNAbsyDrXGHIZ/XZpkM7b1p87YRN0fB1BxOJ1efuX3bsvPkpt1/YmFjhcjTofK4PAscaTcxsbRb+CnWGdolJAi5sbBbIC2YaalFBOyfsHjnwBECpQ4WIRNEWobuGp95FEi7sNusZcIjD+7q7f4c/A+hYhVlFVdXWlZkRl4yzEd7eZVYzCnKFpFUwlqlkZJ4KZL7Ylk1IfX36yS5UwfPAytyKwYEHBEHwtOAIFH6hZ9oKwWIEmZTPbkQiRfJxOCeKLsmq3ORKDbLLAeuTeutPkUS3YNQI/3W7qVSLqxhxCrA6idsR7w+UuC7fswuyyIStkpx+p87+F/JMn0DBxYRwsKc3iebaHlXJF4mQkmkqKW3qN2Aq794Fo1TEzprSd6bccot7zcbtllkSJ98GLv6Fbk1HlL0kzEkREN/6B9jmqLr75bkuSbJoja0CwoltbXaCHM0duz5ss8hlWwhoPqe1Uc/UzLTas8DQwnSPv3nOsqxfs1wLP38Pl3bMqzNc629DA5jxT1qn3F5FKGkw5os288BYyQo90shBe5nnfSxN4cwRgihtSDpS3jyPvk75xd7/yxgYqbTE2tzPw8aETaZ5L81ViCH2unaPLAg9zfpR/eJfOZeCc+LfjQGfbbIZbiuudNcS4R4Grf67VIk+y+IOYbFj/B6ubc8ZML9MCoZE62HWay4uRZ5N9Z5htwjMrWq/ylW5jPi+RPKxsBhTxByswvx+to2R3LjWTaucp1N0tp1x95/5gLPszEyVvSjsZ8GybHXZT5jgIHDHGDemVpOC7lhDKUDEfOWNW1Tj5l11tpIRGQgk4fdl6EMc6m1wZw1RJSn7sus7zSQm9aL5hligKQPLRM6nX021oxcw/p5j0pIEGfRQ4yi9AH6z7ZlZ8mNhVNoBuWawpZiAQQcL4KByNPC0p9iIRYucykSjwBrJcuAEBjEgOKFVVIKiLznI1kcKaFCRSjQJi7KTgolDtng7bkQyeJMWNn9jRAJycp9PpSm749kP8WQyEeZYOlMSzArJyWaQmCxYGER3mVxMZFQRNq2K1e+b46EcFlY5GO5FZZFOW9FntbCRbmlqCTBoxQhA1dESszdH+8IJYTyS8mhfCFjKdoAL+XDn9JGGZdPyMyqSdC9q097KfkmXYoSZQYBaCdhyqLyKGcUWw81ixRrwZDFnSLvHscuoPCjnOTmZff3qEgIIE8ExUyZyJe2iXNlqWS1Ni5Zw2DPa4g4JoZICYU0lTcTCcXPGLTQGDvGMAWWUCKMjQxh850y3DOikITL9xYr944cGJsUWOOeUmuDLU9NKrryC4ET/qf9Gbbpe+RF+ymLxpx7onwag5RKfZtivHgWPFPGjM88Ufrc2FU3xdwzQGl1L9pG1I/wul/9kmP/cnw2BtpQuabKhY+eeUT7LpHSc7Ys79D3+vl8JPNLehzkQy4Qef2Qnl1eEX1l/Kd4Diz25oRl3iZ9byy5NoUy5juiD4SMEYSP1xdBh4EFCxlJA4r+sDcsxRzl+suRGGNcawzpD0TC3GLMWmjMGZ5N/UL0EeXEfTmAw3PsWTM+25BW86/NqIiYMFh1mUuNXYQsBSG/EEn98nh24Geekg8h43FNQiXUTbia8apNniUe4FWLs7qMM4uzOdo9KAf+nv1NPH5N00/k4xzJjTnQXGIu9qx7dlfN6RSdjLvnEZQoZBlh0AJvPvDbpsLDbV1iDKMcb2MMnAZyw0Bh7TAXeNbpNAwXm0hLbq011o2j4k1nsd6Yv83juyKngdykhwRm5lZrxToxL4u6MK8vE9FBd1tX0JLfM0TUuPBsmp+3LTtLbrYNTNV/+hEQ3seCjNS2Ctnpv7Pld4AYXYjEy0TBYE0vKQQKgWkQmBu5QdIZkBBKRIRVtt3/ORZV1wtRZexoSc5h9n+okyWaUocUm9+3IaeB3FBWGQQRU0YqEQSbin2avHWMMIxfR/WSMlSw8jPCteHZm7brJPLvOrkRNcBg6xnyPPVPTOtjwlODAIkkYoRm/LJ9g0FBP/QlI3U2xTajmdow603LOO78RW6OG9Eqb2sIeJAtODx7JgCLHqtT7vvYWsMmrtgkxmMopr3IzcTgV3VnGoE5kRteVV44nhchwRQinvzDinnJnMRz2Eq7L2xs2bx29vQJSeQp3obsOrkRyi2cUNQB7znL/KahZDysIgxcxwvNE3xUyb2yrPsiYNYdgnTU+ja5ftfJDQOD51EEjedxHXYZJgwDoZs8d55rxgHRG33heRGlkFs/xmJH3xLqLprGnsxdkCI3u9AL1YZjQcBCJ1yJZckEitQIs9v0QT2Wxmy5EG5o+6uOooxs+Raq+kLg1CEwJ3LDiiu8UagxpSjDl4/aKUJlHcqS0j8IZ0z59p9SuIXhbrp/ZEz5Y/LsOrlh4BI2KmyV5X7TUCEHoghtF+ZqHRU+ehyS46p/wu1xlH3UMnaZ3PC62PogXByxX0ds9Jl9xyl5kE/+naGBLWY8qUKRPfNjha6RYcX2qPPK7YIUudmFXqg2HAsCt4xS7MViIfRQe+CGrBPHUlkVUggUAoVAD4G5kBsWe3sKKVDnI/X3b7ptoWaUwU2PYKYs8yjbB0J4BOxVHCu55+6w+3XG1rMu366SG5Z5eyURmlX7KOy7y73H/XsVBeFQGfv97CH1uS/Cmuz/7B9atA63PEl010LStHtXyQ3CwSNij60DNPKUyxZrkSpCSPOgJxEsQtBS+iFn9CSvSMmTMTPfpifhGWsOjXIwSFvfunFw0r8XuTlphKv8yRAwqTswAcmxeU6scEkhUAgUAlMhMAdyQylwOIVDIBzu4oCLvtjb5+Q9itZh9mDk6XfKdoBPKmRj+klo1CdFWncS55iyjpJnV8lNHgZjrw2v2JAIIbI/giI7JMYxTwFy8xNL8vAesNrnqa5jsGxPAXUQBGV8l2QXyY3nQ3gh/UbI2ND7iRBNh7N4LtJz4m9GihTEo38yIUIkxA3RSXEqnlcPjBXhbgwUDugRvrorUuRmV3qi2lEIFAKFQCFwqhHYZXIzZn8KBcqpkMKZbBIeOp6btZ5iTzFK782mnSZUSoiN0wnbUyHXleOQGKdqCn9xKtNhiNW6Osb+vovkBmFATJ2IBt9+WLKTTO2LEJKEYHrlRF8cGkG5RWqckNgXe3mMDx4dR3Gz/o8Vp4gqV78hztsKKVzW3l0kN4y0nxDJq0r6e2iRGqTCiXMOaHCaa4rQsvZk1SEPqecXwcyTXYWl8eSMfe8QAuFIbx7efKXC2LFw0vmK3Jw0wlV+IVAIFAKFwJlAYJfJjZOVnramF1j6nUI2dJJS/1LHAlNQc5O6jc6upbA6Wl5IMMWnL3lQgWNpKceU8bHCU0Bxt+/AMePblF0jNw4OgPuqFzq2eIlyuNgD0D4biu01RgDr1Dynd10ekTez5Ab349zDs0H1a7PuGrnxDDntbIz0QxARVAaNFO8XY7hoxfvtGAvyBa8OFECI4DBG8jS+50bmbT+P/fYWuRnTg5WnECgECoFCoBBYg8CukBtKTP+YWJbfZSFGbst7p7wseqzYh8F6n+LgFp6VFOEx9scgL+1mdu9zYu1ftpdjVf08CU7+6m+OHtvm48y3a+TGflPvzRsr9twILUzxThx7cHjExoh3Bnpn2BCBHbpe6BNF2vu12nEypq6p8uwSuRFG5lTAofdDDeEhhNB7G1Mc343g5PWIUt9TJ2zNGLDHyjN6p0hjD45gpGBk4AlU7q7tby5yM9VTU/UUAoVAIVAIzBqBXSA3YvRfHoklvxUbuSk8QyKchWLrha1jpR/mZsNz+1Jc5QhzseEcIfHSTQqYcClKlBfhbhKWxLqMQFFaeH02fRnl2Psam2+XyA1M7ZFp906sug9eF+OjJZ1Pjb9vO/bmI58XLtuXNfZ4aeRZiJWX+G7r3UTrbm9XyE3umxrjQc17ck1/z4uXMztYgghR5F2xx4bYN+dQDmFtZIj8rMLL88h76zhvh4Ts2smsRW7Wjfb6vRAoBAqBQqAQGIHANsmNo3XtqfC2cOFiQ8JKezmSN8P/QpMBsdlE4aQUs763hw2o+0GRhKr43BfEhGX50ZGc+rSpOI5a2NU/RrJX4DAvE920zlX5d4XcbOpxc0/9k61yD9Qm+Di0584bXJAvA314XPNNG1w3ZdZdIDdCAxEQe5s2kXORGdloBTkSLurwCPt2eNu8u4pRweEEXpnB+/LASJ6tsURVHcpzuAejybKDKTZp/3HnLXJz3IhWeYVAIVAITIyARYzFnjV1kwVq4mbOvrptkptdAZdS9omRECzjkkVXOJJTlf7jCI2kxNs3QBmzv2DbsivkZts4jKmfR+khkWw6f1gkp3/touwCuTkpXOxXs5/mXFcBosNzk++o2bReh0M4MY8HVkjkrkmRm13rkWpPIVAIFAIbInBF5H9UJPHsb97w2sp+fAgUuTk+LHe9pCI3u95Dm7dvzuRmczRO9xVFbk53/1XrC4FC4IwjYGMny7jNo19zxrHY9u0Xudl2D0xXf5Gb6bCeqqYiN1MhffL1FLk5eYyrhkKgECgETgwBJxa9MpLYajHQJdtDoMjN9rCfuuYiN1MjfvL1Fbk5eYynqqHIzVRIVz2FQCFQCJwAAl6o94xI4tmH3l59AlVWkUsQKHJzdoZGkZv59XWRm/n0aZGb+fRl3Ukg8OGRvIjKiTrHLU4hIn983AVHeTb7OSJzl8VbjD8ykiNfty1eHjf09vSjtMuZ/6+K5FSn0yTeNP5+kWziLtkuAkVutov/lLUXuZkS7WnqKnIzDc5T1FLkZgqUD1GHU2Ecz2iDsJehOabPy88+rCvLqTOfEclJF16+9YRIwlII5Uz8veP5nJz0F5FuHykVfufbO47xi5p2eVux02yclZ8vZvvn+HyPSKzCjgz0AjjvQyB+u0Mkp220YkA9MpL3GaT8YHy4TyS/OXP9rs1v8j29+Vv5rfLseFNvzfa+hFa03ZGiXj5FKBVeJOUFZPYgUFLd87O7368X/z8pkv+JF499XiT34eSdfD+DI0q9kyHPgnfaz3dF8kblb45kT8O5SE4I0Xb4Ksdm7nxHRO59MFFSwt2f+/q7SE78yRenCSdyjKLz5p0gc/dI7xbpGyL9dPf94+N//Zxy86ZtvrtZJO8nSPGSu/s1f7cfz8UfxgkCSC5HgrUX7f1rJH3p/RN9+cL4wnhxws1PRjIu/yrSbSK9OtL7RqJgt+U60Qguyv2dSPDri5Nbvj+SI13/pPvRca/enUC89fhLujL8beyr31GWvxXJvcLHC/1g6HhRY0X/O6rWOP71SN8T6XObyo0dL0dLcb6/Fx46wlYfO+L2lpH0l3K9/FD/5MvQvjc+O/LW/Wl/CozkQwK1Da4p2mUceDby5Yqw8b0jeR3N6eQZZTj1TPuNAZh6p0eKOh3jmuIdA8g83OBSsl0EitxsF/8pay9yMyXa09RV5GYanKeopcjNFChvWAdlhkKocxAVCg5lklLkzdPEewk+uimX0oucEC9Lc801IlHuWXUp6xT4PCaWBb59OzEljkLlhU7eKE28RTpf8ORvSl6+vRbZoqgPibrTC6FM57YjaIRC++JIjoakhCIvLclCplqFUf4/W1IPhdjvBB4Wm3+KRPlzHCni4jhSExZp2699MCDti64opxTclPwNQdM2BOQHuh/bl9gpL5V7dV6ORMm9FMmL0fQnEoBIUaKvGck1QomQMOQATvoOYfOmaaTSS7d+o/tOtd8e6b7ZuPhfu5SXgtwZK8sEAXxE9yNS9AWREDDEhlLtDeUU+xRjxhhCQGD6+kgXIiHBsEba4LxpuVk+gojAf3f3hXv1ZmbSvnE5z/5HIOGrTkRNnzIEPC2S93QYs54bhP76XTlIfhJoL/5rycIPx993iUQpRVjyOfrr+IwIMyIwBiAQ+VJE/ztGUx8iQCn+RvaIdwAgeCn5fPEOpefPuOYNRGw8ozxR2g5jbfQ7YosAE4cGyNeK4ziRLaS4ZPsIFLnZfh9M1YIiN1MhPV09RW6mw/qkaypyc9IIH6L8VlFkjb1JV0ZLblh7KcAp5+NDWnST3FDMvGiLV4ZcO5KNx4QVHMlIQTRIS0wo5G2oCwv+k7t8Pxv/t9bwpqir5AZn3/EWUZpTzsUHxEgeiurrIlGaWbEp9ZTU9r5Y8VsFsq1H+9OTpW2s+oTSm54CiqsX1pHzkRIjxO4Gkbxszlt9kyR9W3ymuBPtuxwJSYQDPG4U6VIkD06SEnnbl+CxppskKems8feOxLPDuk5ZVSYPFuJE8s3C7p9SjqAgbhRfCjsyctNICCGl3gvsvDsCeUIKEK4USm4Syebr/Y88T0kkktz40Ub0T4qkHxAJCrb7R2DUgxzzHJJWcXdv3xFpk3LbdiF+SN8QueEZ4gUjyB8vjpeUUfARAh42HhJY814K7dOX+ib717UtQWhJOWJ5OdLbRIIbbI3VJCg3js9IX5/c5LOClMEnRRt4BIkXpLXvcnCNdiGs+pLoY8+bezHm810BvLH5QsW27TxZyG4rXoqIYOqTku0jUORm+30wVQuK3EyF9HT1FLmZDuuTrqnIzUkjfIjyc4OwSylLiABL8abkxvXCrCiPvDoUJYoU2Sa5uRj1/00kVmci7EtoEQWP4pqKrt/GkhsK46WuvK+O/5EJ0lrqz8fffXKDZAj1oYySltyk8ux7BIz1HsFAOhCA9Gj4fYjc/Eh8bwH0Fm/Xsd7nS+xaYoZkUcY9jBRiHgPXULopuVdE4mU637VRWB+Pw70i8dIghCmHITeUd+VQzoV5qY+0Y6Qluq3ijgjwWAyRm2XlNs3d82qNITfGMSVeOBqCSYSd5cv89I/26wc4w5GXhCwjNxfiN0TWs5VemZaw8Igp/7jIzfkoS51prGjJDWKWL1ND+D3zFtp15OblkediJOO2ZPsIFLnZfh9M1YIiN1MhPV09RW6mw/qkaypyc9IIH6J8Vl4KLIv4O0eiRNs3IETMvgKyynMjlM01FGLWaXtTKD+UuJQ+ubnY/UBBzL0Cqzw3lOFnRhIqw+KtPT6TdZ6bx0UeRE0ZPCe8O0KNhFx9a1detvMw5AZpsj+ItIrr+fi7JTeUzMdEEh6mbtKSm9YDJHyr3duS7cv/W3Ij1O5cJAQFQRo6gIBn5G27iyntvG0tufETAuX+7W1S96UuDws+MmdPxp0jpafBNZuQm8td23ileI1g3xJLe7hyTxWPA88T6XslKP88ZHmtcl8SiSdIuQ+MZC/JkIwlNxadd4rkf6F4GV6ZZfLgCIF8WSQeJ94r9fNw8fh4OzZpPTfCxtLjYS+M61uB8y9G6pObi10mHq0k6L5a5bnR1zyLQh5zf1FLbjzz2vnQSJ4f48mY5NnRL6TvueHx8x1P3zLvZu+W6s8TRqDIzQkDvEPFF7nZoc44pqYUuTkmIHegmCI3O9AJy5rAQk15ISz7lGR7DMgqciN0x34QeymEPrH+U+RYulPR7pObDMuyTyFDgVaRGxu1KV32OwiLMpAob5R5G7Iz/G0oLA25SU8LgsGbhOzw2tjP0pKww5Cb/7+9e3m1rtnOAv4XaEOMiIpusGcvqIigceMlcDQqSQQlMeb1GhAvaIxJ5DTecAwJGiQiBJOoeTFiENSkIdqJsj2IghGxJYooWwlqiF2bgvX7zno+xlffnGvNdd97v2NAsddea86aVaOqRo1nXGrK4XF4ACKshImhx1ECbnhO5DhQuoX6JA+lghv9AWqQ0DYK/BrNnht5EkCDXJV3o6Q9uV/4V7wFS+CG8g6YUnSBG0oTZZiXQ52/cxSeHeNaQ6OOATeS6nnMKPg8GMIW5aZob8BB3puyBm7+37gW6DC3Am7U++d2/V+qt/LQuOvjobA0IEV/f24UQNj/SyRfiEcr3k5jDHxTRFAFN35LXk71/M31zuAma4XhwRoJ7QM3PFvWCEAaI0AFN6mj5sLJ+8HLP7L7cQY38t8AYHlCTS+DAw1uXsY43KIVDW5uweXbPmE4bHUAACAASURBVKPBzW35fc2nNbi5JnfPrNtJVjkEQKga5SkHCmzNuXGaFiCCKErCXNAlw9JqXo+ke23bAm4kjAuDQpR5IIwH41xw86dHHbxVqCqEj+P/gBtCDABhea85ThXcSNyXZI54RyjMs3V/9/PnwtIc9oDvwtFQDhnI9cBqDjQQkgRsVc9NPE54AtwAC6z+LPuI5wcYwbdTwU3NuQEIhAciXgwntgm/44FBQE5O46Pcx/vAUyKMbi3nZqleXgoeHSBNPhhwlDDCeqBAzbmh6Cc3y/OqtwqP8WH25uyavhqWZu7lVL/5IAn3qhfwvkRYmtBBQO5hlH3gJrlF+gJYmwc5UKDO5eRnmedOe2t6GRxocPMyxuEWrWhwcwsu3/YZDW5uy+9rPq3BzTW5e0bdLPTCthALM4VSCE/AzdP4nMRk1zyOsnSgQA0tqgrqJcENxfA7dm0VSuf0pi3gRm6EBHpK+k+OIvdFmNq54IbCB+AgXhxhYjOPeCYoyfNJXxXcPOzaZ5EgXqmclOZ/hwXwaKClnBt8iMfAQQw1hOn9+D8HF/CcOKEOP4AFICpJ5RXcCIP62VEccCCcjsdsTmo/xnNTwQ2vlDwe9GEUoKMeqFAT9HkKcjIfMCtMbA3cLNWLF+alHKvHUQCo1LcGbnhchMVR+q0BB0iEAD4lyfzlp08+ruXcyMkRkui4b6GcPIcBiryPxkW7LgFuvm7UI8TtYZQ1cAPkyRUC4oA3Xhl9DripY2AOAHxC7xz20PQyONDg5mWMwy1a0eDmFly+7TMa3NyW39d8WoOba3L3jLqFC7GgI1ZtFnBehBwDTAkWzhRrdVU4KU/Ai5AhSjDLP2KNT52S2CXbh4T8yBGpp6XVE7JcJzwmJ4/lyGAgjIIvD8O7aCitFESgBWmDhPMojdolLI3i6Df5GE7c4qGivFEqKZoh9QJ3S1ST8r88LnB6mYMKAA39oCACMELAEAUzRwJTIrWFZR6goZSgeC3yPLx3QAFyGID+4y9gQ6EOoKxHQfN48Gw8jEJxBxL0FRhxyACiwOI/3uSAALkT7uPRAMp42py4hu/6hgADoVfeOxQF2EEHoXoiXvn60491XuGF8EWAkgLtdDBjaC7J2ULG0/jik/YZR7kg3z2KMf4NowCIW+s1NjYQpA5hYeZ2xlyYlzpRPQqakg8AJ08JYMV74E+oJSC5RvqYUMucQpdreUNyQIE1JXfHM3hNeD2BYHPSvKqHDujzDCydYuc6VMPL/O9a99ST5sxrc8XcQMb4wyjAVsLneOzimcF788X11rJi/a15E3fV9p8bcqDBzQ2ZfedHNbi58wBc4fENbq7A1DtV2eDmTozf99g/NX4UKhVipaagC1kRmoYoOBRKx8dSqih3OT6WIko5BX7y7g0HEsSDweorwbrG6gMYrNRCkyi5yKlN/he+w8pNsc+xzsKiKIZRiJ1mBSQADZQxCniIUqqtPA/Aw+PuWjktAIawNnkv2s0DJH8jxNtEuafwz1TBDS+IfCRej4TsSNDOCVRCvwA91nAkZ4PXgVLNG4NPiDVcP+KRoWjKBwE2wntKvZO0ACq/A4/aDSAi7ZLo//O737RNKBZw9D2jACgIwGHNp0w7vEAYljwOXhOnggEdH0bhUVA/ZV6Okrop/p6X0952VX5Sn/mzRAAtLxvAhyjFT6M44lldz6MYH96TSg6YMKZyufQ5RzLL+1EHIOn3Wq+2Aqzq5cXz3NSL3+Y0fsjbCuAD8gCeEHDNW5YQNODUPJeHxcsl/8YcAgACEGq7fcZjcz1z2nfC+9yHtM/8BKjkZgH4nsvbY/4bA2NNkTHWiOfImJo/8RD63vp6v7sHKE4Yn9/w1TOt4fDJHDS3rCvAxr0hdf+7UX5qFOs7ZLytR323puP9K5f0xztyoMHNHZl/40c3uLkxw2/wuAY3N2DyjR7R4OZGjD7mMUAAZThECaRYUdorUegol3IDKHtLBDC4puYjLF2f6zx7prXn57q0I/9Hyc//nk1pRPW3HIvsmUu/1/4v9a2CGyF6kuvV73nqroBojX+uTdjZWn+MBSU311FKa91zf9WjP+F5Hc/KC9cZU2OnbnxUb+r23IyH8cn37om1funZ4evMM8+Y+1r7zGuzlreiHdpp7ni2trgeHVuvOgA6faoHA8zzXt2ek+PL/a+/2oE32gFk76O1uT7PDfXqR9qUvtUxyHMyhkvtxfulew6tr7ku80c987pWj7nMowf4r4XiHWBL/3wlDjS4uRJjX2C1DW5e4KCc2aQGN2cy8AXd3uDmBQ1GN+U4Dszg5um42/vq5kBzoDlwUQ40uLkcO4WDJqT42FoZT4Tuov80SowVx9az7/oGN1850RMgiHFyK395yeXWnhpSKwJDBAqDoGiRS1GDm8twUgj3wyjCuhOqfZmat9fS4GY7r/rKF8aBCm7kwCQp/YU1s5vTHGgOfCQcuAa4EVIp70/4pxw1uVvyE4XZOoXvEoq7XLC8ZuDQUL0fF9QTGvddT8F5HIWn0QmSvJ7enSXcdCbKiJBkv/GkxrsqX05Y6zFeSrlzQjvxSH1rHulDfd33+6XAjfBw4a0OB6Gwy+kU+iok/H+f08AD9wpb92yhznJbeYqFmnt9RPIi16rwzj3h00KyhTXn9Mx9j3TYjZzhr9/1C0ARcvxDo/y9UdZCi+c6ebPlq2q/uuT/XopeCriRB+qQHqHNwrCfR3H6qnzXHEhzSp/xLnnXx9wvnFo+7BYCbOSM6oOQ85pmsOX+S13T4OZSnOx6bsoBljngJta5bxmfCcim5kBzoDlwLw5cEtxQNn98lH2ggxJPMT5XeSc7t4Cb53GdY+0PEYu+/Lm0TS6jPEE5e2sk903eIWs+ZZvX5mdHoZD9t1Eo/3LNDhFl/Wl3LTBYD6g5dO8xv58LboTMyqGT7wqwemecvMQAM20BaHMc/zFt23ctAOVUU7msgLGDTeRxOrFzH1EWHWDidEzGxFAO0Nl3L08ND5rcVs8zvl5vkdxWuYUOcTkE1K2J8Ed+qTzMS9JLADfmgzxRa1qur1xN3wE2OfBn3zraxw/5njnsaSvfhEJ7Z6LXdGwheaDvdxc2uNnCsb6mOVA4IAnb8djJTbIROjzgL+6EQjOrOdAcaA7cmgOXAjcUX6dKOmjC5zVi7QYg6hH1p/SZNfhhw40O2nCK4z4CUBx6IaxMDhql3T37QpB4pngq9JUsB47cS/mlBCPW45waue/5lGeHsDyOIi/tWnQuuHFKJCu6Pnt9AUs9Aj6E8sitpGzzkjiw5xJkbABZJ3jyvjmF0gmWNa9x6Tk8bzws+Drn/h4CN/rngJkc6mJuvNv1W/9yCqVXJeSwnbW+AquMmrx4FO5jvHlb+HdvcONwHMATj62ZL4wC5DjMyME8xk0becu2go3a7/rewy38cI2xM/5bSHt5WjNHGtxs4Vpf0xxoDjQHmgPNgRfMgUuBG4DA6XvCsYQKURApNBTiKINhgxCdX3sGTx53CsyhKoRIMSjtUyidNJmTI13vREXK8z7SH4paTqxUf06mrO8sk9fh1Ms1RR+PWPUduf+jozh98Zp0DrjhkcGXnMBovPMOO22WR8K7ger7yE7tT079FKrns/p5BbzCYB8Bs/opTBDvgc6ZDoEboW81ZJwHIq+0AEQBFvQ8yj6voDnBuyQcbebXqXyZ77snuPG6APwAblHtIyMuwJvTXgE8oHft8KA1fsQrdAy/toBO9Ymm0X7evVCDm2M43dc2B5oDzYHmQHPgBXLgEuBGCA9rqVDbOSQJWBDCU63n/2P8/6tO5AVAIBRKuIqjx/cRhcrR7UukPY6zpzAj3hd5PFtyMShsPEc5+ZHi7dUDSNiWHJAQL9XaO60ex288PULggD3JzNekc8AN8PXHSuMoqj9T/v/H47N8EsQ75xh//D+FhPV5p1lCySjE6hMmdohq4j+l2z1yZyodAjf1Bc/u81oIXjoErOh7CHBZ80jkZeE8A174fcjbdKhvS7/fE9x4hYPj/UNek+EdbqE6J3hBnRB7rGeSXHnc8c6rHYRDLp04ahxibAA4nw8w02mfXj+Sd9Tl8gY3p8zCvqc50BxoDjQHmgMviAOXADcScSm0awm8Qne8JyqUHIZT2CBZGQABIM4JbfvGcT8PQ+j7x4f6zqp9beMRyPvIXMeb4CW4aFaM5eVQbGfi/QHyKOM8Bf/iFGYcec854IZXK8qjx/KIVbDxE+P/AEW/C1GUI3MKCfnz3i0kxEm7Tx3rGYyo8xC48SzetJCDCD7s/pnrM48o8TMByl71IJROnu2hAw9O4ZN77gVu5DN5r1p9FYe5XPvJK1kP4iAHeFW2EpDr1Qt5j9s+8B8QxEjh3XuHcvoAdblYvKtemxFqcLN1dPq65kBzoDnQHGgOvFAOXALcHOqaZwj/ClF61l7ce6guORiUSdbzQ56btbq8PNoJaAmX4zlh+a3vsNrXDmFJFPvkT+4DN2vhZl4iLF9BPsm7UbaevHWIP/t+PxXc4NccqncI3PBmCWU7tl/yXHjm8n4zeRsPo5zq9TDO9eXE+HMsuBG2+AM7xs7gRns9YybgFwh26EAF0eeM39K99wI3PJXVS6Nt9V2H/p/BDY8LALT1OG0HbXiB9e8ZZd/BDb9w/O4UO0CLXPHcfcSY4GXyPM1/eZSEU7qnwc2lZ2jX1xxoDjQHmgPNgRtz4Bbgplr1//Xon1C1Uy3ZrOGs4sjRy04nc8w0r5E8CZ8P0T8bF8jNCB2b78KDISxNzD76P6N81e7z94y/NRSON0MuUiXhOY6epbjz+Hh/yi3oVHDzpdG4L04NnMENTwuPS0ge0i8f5dBLi2u1Qg6N468vX/KiLB3DvZVfp4Abz6sKsrwPSfOoghvATV5NfbdRzaMCXCnQ16R7gZvfNzpVc6708RC4cY0wsH+7kSHJ1zl0vDgAxPPKk2Q89gEhh4YYQ+CTF6nmimlWg5uNg+OyCMCtVqEjqu5LL8gBLtD6FvgLVt1VNQeaA6+QAzbrQ+ENr7Bbn2nytcGNhO7nUeSnACassFvfOTPzlsdESNs+YpEVXraWO+OQg5oroi5hRxQeFlxJ0o5ipmQDTkvjL4yFUvQrdw2hYMrvoFQJdfm23feOgQYC5AmE6AO8IE7xYtWXj3ErOhXcPI0GsqJXAuaAutAMbij+cl2OAbG8csL4KgGhPGvyOZy8BTQZG8nqW9bmKeDGEd7uy6l/1dP4X8f3xg4B0/WIad/xKJpL2sm78b+m/lz633uBmyXAuwXcXPpgBR4+nlPrDGDhZVwj48nra1wYFejkDW4KtyQISjATq/eDoxBma8QF54xulpxTY0YvvRi6vq8shN+7WwiE1W8cRVwn93NTc6A58PY58CtGFyUJU0aENUhaZmkVLkQhkZQq6Vyow+86gx0s12S/Omr4w5Yqn8ZFW19Et6W+pWuuDW60n7WWIirx2tGuPBankL3XaWSHiJFKvyR0z+RwA7K/kpAWinhOAtNWoTOOAHZa11JolRd82jMQz4sTl4AYoXI5CW4pRIZlWC7Kj4xS8zoO9ekSv58Kbqq3LO04BG5cd+w7b+bcLGPAK8IaH8XZ2BhfhzT8hQ1MOQXcqDZhgz5LPH8chTzgHWAIRRTkenobWeH9Rr9sFHMM0L423QvcmL/1ZZfWSEIJ0+c5LM337rEGLkW8qE4jJMOFvnpnzRoxrADP9L14jxrc7LiV0x9+8/gfQnRSxD7XozhNk1zsZXtuLjWdT6+H5U+IhLGr72LIaTUsbU3NgebA2+WAU7YoRt6DQHlyzKuji4EQJ3gJQaGkUHYp4jY/4RHCUrzUEdnIGULmBFdJqjW+n7WblZ6CJoQjlmlvKGf1pjzzFCDviKC4UxrfjfI4Cg+EcItr0jXAjbAivHJ6ltCkSoAET8kpb2n/8rjP3ruFKMDi6ZVY+CmnjI31pDZeGsZHChJllUW6Kmn7wlQAn786Cm8MIGMfiSfGPKIg1/wCc4OybZ8Bjngfbkmngpvkj9S2bgE33kmTl15u6Wc9Ztn1Tscy/4UAypOYwYx37hwCOKeCG55GCrywMuvcoRnmrffSmcPWuhPdKplrjoz2sk6HSNwiEuRe4MaLOnkeQ+Qnz1qlJXBzaZn2bjzQ4RVkMtn+PLUh/9L5nNRmfDglQg1uBicIJgiesDLxbXgsfP5nqZmPPRRX7CVe4mu3xAGvjEl/fSEOsKawslBaAE3jFmuidzFQcJqaA82Bt8sBCqVTqZym46QqirK/lVhleVrejSIUxuaHHkdxIg8SfvQwCmW2kk3WfcjeQOaEgBuhKtXa6ZrElf+d8dlb1xElgfJAMXuN4AZg/OZReDPmUBX94+GgiBxz9DHASVniXRE3z5oPOKknHpfC7k8+srILMcreLJzMmImoCPEsseSGKMwiM0KUJor101z57n8hLjwxXtBoP+GVAlrnvALPpFwxsLEgy/upZN45VQvw0h8K/ZZjqVeatfj1qeBmVgBVvgXc8Ez98MYG0qko6vGKuG02HFNK8+JQvxtfhmO8WqNTwU3qo8cxSpjLnmdMGLVrSJ5r5YGRD+a2MZyT5skcYy+U8edHAdyUc+le4OanR8MZf0Jbwc0h78ox/GCgtratQWtrPjgidZEXT6PQ+7RZ1FWowc3gRF7OxQrHBYZiEZoHjIXIIuCW/PZjRquvvRoHHB3KyiPpkdBsag40Bz4eDjhCmBJESXby0teNMiuY4QZFi5LqJKRTwY33vQjLCfEYs+7XfJM1cOMe3g8b8WsEN9pP8ZB0DJDkJX91trHos+yfSwALuc6LIkRlBlMVvNi3KZZVgZ7zJgBSY189+7xvgPE5BLy+GyXvPKn5ItrtRC3egaddHx7HX4cvyFGYQfSp7TgV3NBlhHJX2gJuAIO1NTb3IV6t+j0Pq1DE0NKpbUIdnXS3RueCmy28JlN4nYS68vRY6yHzkZHECXCU7B8fBV8Ac16/96Mcc+jC3J57gRteKzI0tBXc1MMZtvB23zXCfCOfnTxYPTL1PgeG/I5RgMvZm9bgZjDl74/idIUlcMOVnRNSTGYeG5YclsFzJm4GSF2HEinPnSin3M8d71jFfz/KvqMabSo2oUOnXpzShnoPy5ccmpmEGTyPQoD6y3sDgF67Pfv68zB+tNBODU3QJ8JUf94CGQ9hIbyc+047eal9Zdlj5T00npQmQvnSVtl9fLH5U+xfI18vNd41hn6Lskoxd9TppcDNV4+65uN094EbChO5f+iN7Ofy5xphabVNkq//ySizcuwa+8exbyxf6y9PjjETSlTJvsRaDiCwnvOeVVp69wYZlPfWuPZ5FDlYp5LIDpZlsoGVufYZ0LJnkeU8WfhlX7A3UYaBYfvWJfb/U8GNeTsnam8BN/qa9XOId0unb83ghkeLMl/Dn+hjwOFa2P8twA2QwogNoP7+USpwZaAQpmY9A3qADb1QiKW5mXDIU0PY7gVuqpfa2Gq/Pla6ds7Nu/Ew7UCMD7N89b3QOcbs3z3KUohkg5vBGIjcG40lDzof3wLjpjRBWfjy5lVucOFrrDBbj7yb5sQn/z6MIt6XYJYEyTVKQItZZI0iXCxcg8NFKjE28ds2ZdYnSNWir8de1mexKPBIxfLBqmUz1Qcb79MoSwlaYsnFoHuGZxK+NjALuypQ4topFfhBUEssZWGzsIUCqKNuGpA3yxZXNiHPyiFMYN+JK0CTMACT+x+NwpoAUGo3oYKMxXeOwp2sPnwUey0fyrMIJ/x0fayMFFXCVd6Utgs94BJ3EopFq4TfNszEl6svwldyoVAT1iX0TaOwRAGDD6MQdNpBMCZ+14YvLKa6fFmCxPoi9+ibZwh1cdSomGjhLjmSkpVaHUls5YZ1v3cz/NAoQCCymQrJE0PMspgwGv9/2yg2YXMwcfPmO+uzmHHJ2EmQdqrQ943CU8kyoy2xjuqfZxsfeQo2cnXm7H/WbXPQmHmekI2nUcTsm4PIcxgQzGfjLYRQOI/5G2JciKArX+/9aMyF0NT14YhWZI3HzY2v5ubfHkXctbjdxOU7+vUP7q61+QItwjGszUrWp35qv2cYN3PJfKDIuPfdKDyM4Z06rBfzroYzSYo0Z8xNsd0h89Ucj0HF86xlCpxQG5uruowjEj6hreZUZJXwioTtaJ/naJ92WQOhD+MD3lkHrGIhnoZ/MIqDVqx3RGa+H4X10voTqhvSZnPSGkziPhnieycwaZt+5tRJdXmutaUuSq01Z76vGZIYM8w7yi2alabSnE8/AqHGIYro4/h8TFja7LlZesY+cLN0/TW+uza40eaHUYSP5L0y6QellKy5JNmL7SE19CyJ7eS159UwNvsWxafSh/HPt5YvyHfz7BTSZ/sxGUrRqqeBkSHkfuSPEEn7IZ2CR0k4HLKvUf7PpVPBzdN4sD2/0iFwow/4vfW0NDJkVj6t6/nQBd6sGkZIv3kYZW0eXRvc1Jd12m9rqJkxtzeTP4jcsncgsioyTf6OveUUuhe4+SujsfbzSrPXdAnc0BGF3F6CzBfzhn5FR5gP/kgYKtBlHJaIESPj4HfzyN6iTjr/LYk8YIT8IkZS+jT62q77dJCQYo0Q50vRkhRpw6PEI5PYCSoGL8roKcxRj82AkkrwSTalHFnYYjlZUQhc4ODd7gHa8bj7TCGiXBhUigZgtEaEB8UAUbq+sKv/afylDABWFPcQgUWBo/ABRdpqQlAGaozsrxv/EywUeeBCqMfz7jr3ZVHiF/CAvnYUMfEEvvYfOm3E5MUnQIhySwHWPs/RdxsdBU3YgjAPLn7Pdb3Y2H8zCgXMIqS0azMe8yKwRJj4AEGIov44CnBEOf/G3Q/49yd3nymSFjCqyXOxTJkzABjrDgWI5wsvzakI6AjMPBfooAix7pmDlK7E7hpryiGgYmOUIIsokHiJgFCAxtyhiAONyAEZ6UPCLn1fwywJXm5dhNd4ou3AYtYd5bMKuiRWusf4m7vmknlMWQWikXFnJaWIsFJrH0sl5QPQxCdKBeVan/3+OIoxqmEMeFPzG3bVb/ozhzpEQFOIYjVnETJ/IjzriUiEEV6YJ8BDgODD+JyNjldHXYQoUGbtmpMUekDDtfptjagveRjuAxzdVxV3cyaen7pJZp6Ef8J+gFTWbKAmAM2YhgAcwDZg2pow/xDgBQgg861u3Na9OccrWxUY68/aAjzJZnKhxkPPcxtI1wdz16aCZmus+cMgYk17lv5bKzY3Yabm5T7iced5D52S1Po4bm5wc4DRe34GjM3DCiyuAW40gfHnfWlL1gugQZZUy791Wb00S/dToO01xxJZoh32piVFnUJmjcSYYa/K2nP9nygPJPvPDU87FdwsKbJkVD2Ahy7GYBMiG7R5zaMy8zI5zPX7uj/le1ExjIQhhjt7Jzm5RNcEN+YRuWQPYSgFlCvhd+Sn78kqxidEzj/sPhtXvDqF7gVu6Dh0nUpbwM2ah+XYvv+ScQO+AQQMtAxhM1nvdIPZqLLlWUtyYct951xzV3BD6TWBTWYbrcVXrZkmLoUM8JkTyo7pdEW8Fi6rI6WBkkrIsuqYXJTCJNMtgRvPpOBQKteIZ4ElHQXc+OweYANRMOPOt5i5VQEPCxplodo4ADIbGCsUZYtSRXGm5FDmhSdUoUXRYNFAFGEWYhauqoDtfv7cn3jT/BAQ6DPAZBERvpQmXgUgwCZS+8gKT7FjKbbBURhZlwNW66Ix3pR5sZ2oCvOqLFV3bbXI4BcLIWFsszWmLIw8FQiABCSRMQekQoSGtht/i1qIQrwmFD+bIqrtrcr/8/gtHjJjlufUJGaKNoUb1XY/jv+j1AEiwmtQeOzznHNmjtrc4qYm1AFsa6UqyAkV0h+JoQAloQJY8EayDrKGAROo9rv2z+/AxylECa/K8RK44SkF0BN6WQFAQLVnV6Xqi+P/7x3FWgB8so79RRVUhX8zuKmbRQ11qFZTm1tyALNO1W18rDkywjUPo1inPBHVUkWpAHbjfal9Awqygdl8zb/QWtsSamSdW+/aUNfc0txWZ1XmAHR9rKEada0ANYC7fjGCHCLetYQNu/bdKLy9x9DjuLjBzTEc++y1jBvkazVCXDIsrT7NPk1+ZF0EiFtf9iVzKwSIxwOf78hRnukQWRbr+zEciDeCzNdv9VQiUyjfWUs80vZWRFkjN0P2xHi7j2lDvfZUcGNvZbipZH1Xw98Mbli+XXNMKGw11HgWb3K8v3k2Q2L15riHEWjmba6/JrhhVKRX/MyunVVGez7ZxLgUquBmDoc6FejfC9zYb+fIpC3gxhq0Hs4lkQg89/Yze/hSOkKDmxO4jGnASx0kiivPBZdprKoACAWHcu8z5ZCAOUTiMBMqRil9HqUOlM0/IRapaw3cHHrWErix6RBOBDLFRLgIxY4iREEyQauXhhCjpBNwNg88YF1HvCXCpyg5lEieL8KAUo4oZOpMfygthOkWcMgiLOwG8VQ87T5HoKkD/yjuFDVE4BBIiLX6p3ef0x+eK94VRHAAa6xPNjuKXoBEFbI8aN+1u2cN3PDcsB5rM14Ryp79uLvvELgxFizbAEPlH5BDUKLnUQJirgluAFaCmgcMzeDGd0A+EEW511eKP2FUNwCbI48NQEMh99vDKEJCeBz9Xi36vBw8I+b/SwE3FQAYQ8AdxfJDkTK/Wfn0x1pB+hnDRDxPlwI3LOTC2KpSZv7E8gvIxyvFI0NGxQV/D3BD1n0YJWt5CdwYd+A2Vnfr9d0ocyjCjr2f+cOjC2yGqkdq6fql7x7Hlw1utnLr89cBHOZcjDIMajXU0h32APKX544Br4LbY5/8NG74LaMwRpK3ZAvlK976Wh8Q5Jkh7bKGQvbC7Mdb22Et2+94RhnLAJeZ6t7rt33ghjdcCOE5dCq4YVjjGamg8BC4oQtUD4t2k/V0A0bMyJ/an6rD+J4h7GHq8AxugFiybU1fuBa4IUPNJc9PucUDJgAAFgVJREFU9MU8NnQnxuVQBTeiAex5IVEjDFLH0r3ADR1RBEb1gsaIkD7MYWnVIJ5r7D/Wh72RkXIrGAa26Yn2NAYzIGcmuhIjQYysS7y1Z1ddmu5NdzXfz11vx47lXT03a401wATZh1EoeojXg5JMwaCgEU4sQqwvgE6swEt1iiuPG5xyzSMyo9DqTVHHJcANJdmk+YZRABn9CRDwDMJJWBSFtVpj5z7UMBALNkpcrvuf4wMFOVRDFlh7LfotSgurW2KreRSAR1QFmu+h/ChvVRGvCjLFicC2AQIPPD/IfTZI3/EuxM1OcHORI14uHhFClvcuuQPVA7K79BMPjNAwoM+iFC6G9oEb88Z4CHUEEusmOFvChXoBAdcCNxRQGxdBRGlES+DGfHWNOYNcW63nvuMNJFgoD7w1SwLKeBi/bx/FWnjaPY+ywdqP7um5qeAGwE4oIGWJ0sSqaP5bMzZ1nij0sPt+9+8n69ucd23C0k713CR8Vt3A1ixr8C2gHh+FZGY93hrcUHp5jigt/3LHjCVw4yfg2FxA5BQAvU+OhrfkS41pF/ceb3GuOfT3cVzQ4GaZS5ReyhnrKeVgicxl8pkMNb7mXc2TYPQSivqwu9maJnurd4CsB1jsh9bSPgOYucTqb71ZD6G6N+U7bareWyHGFLMQL9+7pU7t+U44EjBh/ZH1S/sZ4xoQt8Vzw+Dzd49sw3z5qeBGPR9G0YaQ/YWhLkSvSYizNcmyb4xCvC0MhEAfXjBe0S3MhZD9jaEwRA8SqVBDcmdwwyv7vtwzf7wGuCHXgRPGPaGDCdueny0y4g+XLyu4SUh6ftbPhGvv6c7nfroXuNEQfGe0DFWjme9qCKEx58mMDPU7Hco6iw5Hz3o3ihDtfWQvJQN+8Sg1j+kYvuXa2YO2ZHQ5pd5T7nlx4AajP4xCiFLKY216Gp8JYggQuDGxbc4o3pg1BlDygjaXwA0rFAWobg6XADcUG4q0SSj8ChI3QQkhyhoLBYsLBduGwR24RAQZIYSqV2OtvxQ7m6K+IgsmIHHtHt9XELgEbvBJDDOvWiy3NYyoAgBWIsKKYBYCkKQ3yirFnJIeZTptwhtjbFICPfoAXLBOoRncmCOAEPAh/MAGyKqI9oEbG4U5w3M0gxtKQlUokvNwDXAjPlyIlpwoFtgf2LV9Cdz4CRACxGze5jQgB9iGMs/NY/UBq2vEAvq8+xH/zPckAr8UcPO4a5dmJk6fZQpgMW5r4Macs9bw4xLghsKQPLbZwjrzlxHGtZKW0a3BjTFkGKCkJOxtDdwAiuYAXqKtoTpC6gDoyFSK1R+YGXHg/8fxe4ObzzOJ7AMM4pHBV3NptsAyANozjKFwHt6zkD2U97J6BvwmFFE4a6jucYxNf2iUCn5ynXrIRGDJNTMAfhrfkdshSr82hWqOCVkDeNWQzHLp4ke8AOTs/dbfGgizn5IJSzk31eptHxPqbg6fQ+eAG/urqAXGCPRuFKAvlHBi/zM8yK0MVe97bf9ch7lk3BJ94FoRD5FN/jemqZvV3p69z8NX5VmeTW+pgLe26dBnexlZxarPKGN+rVFCp/K7/xPu+Dw+29NQPPeHnr30+z3BDV3D+su6BeQ+lEaarzHeMnyYQ9VDKsqHPKhk3jO27aN348cfG8W6Es63T284xNMGN3s4xFrLi0GJhuZDYVrAjdjLJJdRcqtVY65e+FEWOOWIYL1lWJr2sOT+4K5hASgP438eDsKY0KeQLQkWCruNCbFMJXdnjY2sFpTguP4tAM9ai6NNPTY4FkMkfjmhcHNYGmGYMAPCJdZfFjWKDhLHHxeyfnE3IxYHsaVcoNXK5DdKlnHxFx9YmCy6d7t7K7jBg58cBe8AGyDhmJwbQkAeDgWtKsn6jw+IsKfIoWuAG+Nhg6OQAsGHwA2Q+9dG4cK2QdsUlJD28nbhHSUgCeXlkk8/vh+fYiUSAshqaJzRSwE3+ML1joSmUl7MbYCFJ5a1jocKPey+9/nSYWms1l+ze843j781mX739ad/rAde5VjLbg1uhKxSEFjhDoEbc51xIDkSxj/9nPs1/y+MDS8QMG1TPEQUGfMWPY7S4ObzHKu5Y34Fahh93k2XkgUUF/LR5wp+WMLJArK0ElBirClw1o99IcDWdYxbPHLfMUrdh4wTD4G5sQQsap6ieuY9qq6BvzR+/76pXfv+5Ymm8DE+8mQkTHXpHkCBnhAF0Py379tzKpCTB8rgmLl4RHM+c+k54EZFlE4h9tZF9WZZS8YPSDUOZFw1uC3lZ6iv5nCmoaIeamJ+3ZfVT5GN4WZWpme+2Csp2NkT87t9Xr2nkL3b2GhLdLO1eoxrBaR4Fw95NWDLdY3h+9g23RPcaCsdJ56rqpdYt+azdWudioSZvbrVCJd+Z99c44O5ByhZJ/V5x/It1ze4WeEcJVjYlcHlHqvCJwnXS+CG0pO8nKWqWQSELiFhRwbTsyBdk2VpU7+E56aGmgmdSzIxL4b/Wd9MWCFxSNgdy1o2EAo1gcXNSFElvOMJiZD3HXAR9zNrzYdRKFj4qA58FDpyaFOh5OYa4IPig7SBi5Sb1yIg5GJh8Ky4iv/o+MwNaTMR4qL/Ie3RBmTzIxC3bC5r4CYKpzwt429MtTfAL7lJnjeHmlnQNmvghqCuXjPgOqFQNS77GuCGMGKVpIwLE9sHblga5ToR6AmBItBZb2JtrXMW2PvtoxCEiNJkw4yrniBzb9pg4wi4qaDBvUAu7xmLsjqrh3NX/ad/WPFqSApeIxt04sK1be1AgRqW9sfHdQHRcZcbN/UA7jV2v274jAg8pZfKubHhaIe+zAoEgEBBMP8oYuYOXkU5vDW4Sf6Leb0P3DAKCMuhbALYwBAFGWCJl/XTQV34wEpK5ibct3pw58sp22SwkJOf2/34OP4eA27Ivyita+2yjhKCCBBE5u/rx6V/Y4EmgyhtpxCwYX6TaZWexz+UcjLL2vEMYwfgzAnF5qm9hgyciffXnERkNZk9k7nMq0w+W1fCgawpit8amfPkkvlA/msbBdOeQo6aW+amuvZ5Bub6yUT7m/Un4uHQnmHeaztlkPHoYRR7prlBidcOYKwaTvd0a+9P54IbaxBvyCohxaIhGCXtk+QgfgNhMbalMdaTtSdvrhK9IV6r+j1jJIMM+WTPAKoYJ757lBi4yDhjs8ZfOor7zO94m/IM85VBBd+PIW0le8x1wFUEwyH61l07rRP6EvBmTiekj+HLvrZvru57xr3BjbYBZ/Z6ZP3Ql8hlBlDzhDfXdzPhZXKv8xuj8uzBrfeJ7iFb7ZXVUL2PR/t+a3Czwh2eGEIycfT1ssRbig18GOU7R2G1Nhm5Uvd5JShcFDTC7beNQgGhbAFMBO03jRILcZ4Zhc7/Ylcz2Q4NelXICHvCKYoEQIOqAkfwxANBCP/NUSxyyqiNhRuZwBGWRjmwqCmoBL2+W+w2Mu5l5Hsxz/7WeGiCjyIWBXN3+Wf+UAwITYIMf4UTsP7Z7AhUfJADgwg54VOAAWFi09BuwmZ2o7tePZQtQE3YzMzvpfb4rsaZ1th+7eSdwBueIJu+0Ii4Zb9/fP6pUSx4ACKHBKhTG/COd/BpFADAfTxFBLg+smq6L2FfwFjAGlAM5Bkv48Najmp4DkFBGKH3o8TDUuvRB3NTH8JP18+hh8bDM4w1gKId8Yp9GJ/lQKiDYHsahWcHucfvD6OY98KOtBlQxTPz0hrAB7/FI0Egsh66dg7TY9m1Ea6RuVC9qOartlWPmM3aMxPeUgEA4MNTqQ1R0ChL5nQMGNaU+eN7nioALcAa0CBDeETxwWYXr4LN3bWshNXSHYOHtpoXsXgnbtu6MM/j4WClNEaxJic2Hl8o4JSGkHmpflQtow+7tuU6SqHQO2NSldW02TyhPGgjYP+4u3Ge29qIB9ZG+KXPeECxCfEAAofChyhVX9r9YPPUh0NeXpez5FufFEprhzJNtiaPzjXmAwUO4LV+jRli/IgyY34IU8WrSizO5AnSJ+NRx61ea0zJxRiKeHFrCNZU9dX+PRfcaJj9jKwlz/THvmWf0neyh0wje+2Fa0QBtZeYN4wRAJG6KMSRaYxUlFLyA2/JeET24TdFG6ixhrYQYx1l+QujUKiMifnEWGIOkDXHkP4/jWJN6gfD5hZyn/3S2rAPWBMiPcxBa3Q+lWpLnUvXnAtuUifFFfALeLeW8F79+LdE1rc9hnwwD8x1c4PRYYmM7/tR8MZnZIyBPOt/XnupA98jG1aq/szXjKNb+Wts6Bn2M176tbVdH0D+SUkgS8xfn+2zABJ5waARg96W9s7XvARwo030QvuIvYPBmv5Gd+OlfV7pGDls3gMsxpX+Z25k/1m6jRFGmCKDiH03ho9TeOceulP17AFh9ph7EL6RXXd5z03tMIXky6MANksKOGFtARLQhBYl63EUG6wwmkNkk2WZphxSNG0eFDeTiLJQifIdL4vvCUVKLOGxj2xKLCKehWxIPCwECuWCoOLyn8NaABHKBsUmIVnAyjeUh/meRZUQiOWEskJos4ratCwGSh4lGxDifUmYmKq4MQlSm80aEZb4b2PiTSA4KMNAG0WmEqsaMPBhFILStUAhhaQqUu6xeHhW8GjfYqv1s8hQUqJsUjC/fhQgyWaJlxQjilh4DFB6lg2cQmwMzJUooOq3KbAsIjxmwTbGPF02Z20HFGL94eUzjrGKEML4arP9llEo2IgS6TqbE8HCGm6BETCeT2EngLnfkVBEcw3v9DPAjCWFNY8SbdOy+di0zEHAgbDwOUSJcT3Ce6CG4DdnCEXjjZf6pb6fKPcaV0DBs4xzCB+AW4TfNkRzgmJFUVoiaxNvA+JdQ3lS9/eOEisxPlGogGAAp4Ibc8p6QBT+8HK26hk3895cJdApe+rirrfOtNVcMfaxZgLpDAnWPb6HgC1eBF47BoUQbxGjBr5R/OKtNKaUdODA87SR0kSwW8d+0xaADqjUFvewLpoXlE0WuQqC/Eah+a1TG8gB6xYY0G6Ef9am3zyzzm0KA4u5DYtsROarZ+GTfAdja57oH2UE6OIRDJGTxiqen/LT4kcyz7wy5wAz8pSCbL2QVYAz0IpsvNal52Ud+N4YWNP+UvLIiR8ehUUxZCysb7wKSLLWAWV8NZdD+ozHFK3Z8l0uu/jHS4CbSzfK/CM7gaTZ2n/pZ12yPvKHEm9tnzKG9hlzT/+th2rgukQ7LwVuzm0Lrz5jTjWunVvnLe7/h7uHMC4f481L28hK+ps9EUDaYpA51K+XAm4OtXPL7/99XGTPw6ePkV4EuLEBCmsgfGbFvw4K4UxYUfQoFJQ4iuBWYrGncLIwQfcWw9KCoMzOrleTvlokl55JCZ/jnHOdxUspWbNO2PRZmAwI5YxiEct26qCsQsUAiM8UeNZK5LtY7P0v5l9/CfZK+nDIZYvPLG/+up7ynedM1X2yWXqO9ugf9/+aoKJQUnhYXbaQeqty4x7PMPbhBSUHaKBUUXTwx1/f5bpYqvJMfK2hVZRy/cU/8wIYATxClONY7be0O9dQzm2wH0axubJSxTqaa/DXnEjcc77HQ3MzFtB8r13zHAPwEu7jOv01z81h17NeZC7N9RlXvDTnKwFFyRtxj75QnD0nHqnplk9AxMwn/aDozvW7N5bnOXSLtYdXRLtcszb39FG95oh5Ycw9C5kD8djM7Tzmf8+OIl3nCcDzPEq8LHjM+MGSaL3UNYB3wAngxugATM9z8pg2udZ4khMzv80lz8ebhASmbmNnTQEhIWOsjvnarLOt7VKvsTA3ARNyWR1kVPVEWWNk1RqZ8+pYCq9Jv42JOR+KEWGpzqyjrf0497qXCG7w3H4itCtGnXP72fd/xbPCSLMUaXJL/jBiMhRRYhlpmk7nwFsBN/QOxjhzlJHoY6QXAW4+RsZ/DH2myLPS8qxRBoUW/vVRhNd8TCQEkrscuHmtREE3jrwyvFyXpLW8lEs+49p18VbEO7f2LGGFQMSHazem678bB14auDHfGA55+ngZeRubLsOBlwBuAFfeTHstkHWKB+Qy3HgbtbwFcMMwxLvNiCUSYc7JexsjdbgXDW4O86ivOIEDrO7iPoEbYQVCSpSEHJ1Q5au+RRw669prJJ4RSY6EJUWpWs0v0Z8KboDAOfzxEs+4dh1AXw0BXXqe8EXrIblb125T1397DrwkcMNrL2yWx/BrR6m5cLfnzNt74r3BjQgUVnnRE3IwG9icP8deO7hhhPzzu3XPo7c1X+58zr28GhrcvLwxeRMtoghbWMLt5GkIJbHx/4c30buPqxNyW/7WKHNu2qW4kJMQ1cfCLG+lqTnwGjnwUsAN+etAFaGClJxL5CO8xvG4ZpvvCW4cwCF895+O4jACYcRN53PgNYMbhxzJnxUSLAdRWP7HTA1uPubRv3LfHRIhkVxohHwNwnjOI7pyE7r6C3CAF+5a4yaJXD5KcsPkhTzt5suW03Mu0L2uojlwMQ68FHDj9Cg5d0JIkzN2sU52RZ9w4J7g5jeN58ujkjTedDkOvGZw8zjYIO/zmDz0y3Hu5dXU4ObljUm3qDnQHGgONAdeIQdeCrh5hax7dU2+J7h5dcx6JQ1+zeDmlbD4Zs1scHMzVveDmgPNgeZAc+Atc6DBzVse3c/2rcHN2xvrBjdvZ0wb3LydseyeNAeaA82B5sAdOdDg5o7Mv/GjG9zcmOE3eFyDmxsw+UaPaHBzI0b3Y5oDzYHmQHPgbXOgwc3bHt/auwY3b2+sG9y8nTFtcPN2xrJ70hxoDjQHmgN35ECDmzsy/8aPbnBzY4bf4HENbm7A5Bs94jPg5p+Ph3qHxb+60cP7Mc2B5kBzoDnQHHgrHPia0ZFfPcqPvZUOdT9WOeAFiV89yo80j94MB75r9ORvjPJ/30yPPt6OOOX1z47yZxzX+6OjeCGU41ibmgPNgeZAc6A50BzYzoFfOi79BaP8l+239JWvlANfNdr9i0b5z6+0/d3sz3PAS5b/4yj9GoLXPztgml8zypd8aGoONAeaA82B5kBzoDnQHGgONAeaA6+eAw1uXv0QdgeaA82B5kBzoDnQHGgONAeaA80BHGhw0/OgOdAcaA40B5oDzYHmQHOgOdAceBMcaHDzJoaxO9EcaA40B5oDzYHmQHOgOdAcaA40uOk50BxoDjQHmgPNgeZAc6A50BxoDrwJDjS4eRPD2J1oDjQHmgPNgeZAc6A50BxoDjQHGtz0HGgONAeaA82B5kBzoDnQHGgONAfeBAca3LyJYexONAeaA82B5kBzoDnQHGgONAeaAw1ueg40B5oDzYHmQHOgOdAcaA40B5oDb4IDDW7exDB2J5oDzYHmQHOgOdAcaA40B5oDzYEGNz0HmgPNgeZAc6A50BxoDjQHmgPNgTfBgQY3b2IYuxPNgeZAc6A50BxoDjQHmgPNgeZAg5ueA82B5kBzoDnQHGgONAeaA82B5sCb4ECDmzcxjN2J5kBzoDnQHGgONAeaA82B5kBzoMFNz4HmQHOgOdAcaA40B5oDzYHmQHPgTXDg/wM57HXZdM7IWAAAAABJRU5ErkJgg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054820"/>
              </p:ext>
            </p:extLst>
          </p:nvPr>
        </p:nvGraphicFramePr>
        <p:xfrm>
          <a:off x="4280699" y="3140889"/>
          <a:ext cx="7252042" cy="262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07026"/>
                <a:gridCol w="1202725"/>
                <a:gridCol w="1252151"/>
                <a:gridCol w="1090140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Плановый показатель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2020 г.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2021 г.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2022 г.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135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130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>
                          <a:solidFill>
                            <a:srgbClr val="002060"/>
                          </a:solidFill>
                        </a:rPr>
                        <a:t>125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98656">
                <a:tc>
                  <a:txBody>
                    <a:bodyPr/>
                    <a:lstStyle/>
                    <a:p>
                      <a:r>
                        <a:rPr lang="ru-RU" sz="2200" b="1" dirty="0" smtClean="0"/>
                        <a:t>Количество обучающихся</a:t>
                      </a:r>
                      <a:r>
                        <a:rPr lang="ru-RU" sz="2200" b="1" baseline="0" dirty="0" smtClean="0"/>
                        <a:t> </a:t>
                      </a:r>
                      <a:br>
                        <a:rPr lang="ru-RU" sz="2200" b="1" baseline="0" dirty="0" smtClean="0"/>
                      </a:br>
                      <a:r>
                        <a:rPr lang="ru-RU" sz="2200" b="1" baseline="0" dirty="0" smtClean="0"/>
                        <a:t>7-11 классов с явным риском вовлечения / </a:t>
                      </a:r>
                      <a:br>
                        <a:rPr lang="ru-RU" sz="2200" b="1" baseline="0" dirty="0" smtClean="0"/>
                      </a:br>
                      <a:r>
                        <a:rPr lang="ru-RU" sz="2200" b="1" baseline="0" dirty="0" smtClean="0"/>
                        <a:t>% от всех обучающихся, прошедших СПТ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/>
                        <a:t>125/</a:t>
                      </a:r>
                      <a:br>
                        <a:rPr lang="ru-RU" sz="2200" b="1" dirty="0" smtClean="0"/>
                      </a:br>
                      <a:r>
                        <a:rPr lang="ru-RU" sz="2200" b="1" dirty="0" smtClean="0"/>
                        <a:t>3,56%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/>
                        <a:t>22/</a:t>
                      </a:r>
                      <a:br>
                        <a:rPr lang="ru-RU" sz="2200" b="1" dirty="0" smtClean="0"/>
                      </a:br>
                      <a:r>
                        <a:rPr lang="ru-RU" sz="2200" b="1" dirty="0" smtClean="0"/>
                        <a:t>0,61%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1" dirty="0" smtClean="0"/>
                        <a:t>28/</a:t>
                      </a:r>
                      <a:br>
                        <a:rPr lang="ru-RU" sz="2200" b="1" dirty="0" smtClean="0"/>
                      </a:br>
                      <a:r>
                        <a:rPr lang="ru-RU" sz="2200" b="1" dirty="0" smtClean="0"/>
                        <a:t>0,74%</a:t>
                      </a:r>
                      <a:endParaRPr lang="ru-RU" sz="2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2117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1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рось курить -202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4" t="20563" r="23366" b="31692"/>
          <a:stretch/>
        </p:blipFill>
        <p:spPr bwMode="auto">
          <a:xfrm>
            <a:off x="2727561" y="3512447"/>
            <a:ext cx="2849476" cy="273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рось курить-202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3" t="15934" b="19234"/>
          <a:stretch/>
        </p:blipFill>
        <p:spPr bwMode="auto">
          <a:xfrm>
            <a:off x="7275034" y="632096"/>
            <a:ext cx="2923427" cy="271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УМВД_ 9 кл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3" t="12242" r="2669" b="21927"/>
          <a:stretch/>
        </p:blipFill>
        <p:spPr bwMode="auto">
          <a:xfrm>
            <a:off x="5727129" y="3512447"/>
            <a:ext cx="4471332" cy="2732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Прокуратура-Ремхе 19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00"/>
          <a:stretch/>
        </p:blipFill>
        <p:spPr bwMode="auto">
          <a:xfrm>
            <a:off x="2781852" y="632096"/>
            <a:ext cx="4229063" cy="270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551" y="509198"/>
            <a:ext cx="1254602" cy="1254602"/>
          </a:xfrm>
          <a:prstGeom prst="rect">
            <a:avLst/>
          </a:prstGeom>
          <a:ln>
            <a:noFill/>
          </a:ln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98" y="1372364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44004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41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98" y="1413809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1" t="6819" r="7372" b="13972"/>
          <a:stretch/>
        </p:blipFill>
        <p:spPr bwMode="auto">
          <a:xfrm>
            <a:off x="1788727" y="3725401"/>
            <a:ext cx="4996179" cy="262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1" t="5554" r="7343" b="6110"/>
          <a:stretch>
            <a:fillRect/>
          </a:stretch>
        </p:blipFill>
        <p:spPr bwMode="auto">
          <a:xfrm>
            <a:off x="6960501" y="3725401"/>
            <a:ext cx="4482595" cy="263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09055" y="893204"/>
            <a:ext cx="4114661" cy="1938992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Программа </a:t>
            </a:r>
            <a:endParaRPr lang="ru-RU" sz="3200" b="1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«</a:t>
            </a:r>
            <a:r>
              <a:rPr lang="ru-RU" sz="3200" b="1" i="1" dirty="0" err="1">
                <a:solidFill>
                  <a:schemeClr val="bg1"/>
                </a:solidFill>
                <a:latin typeface="Calibri" panose="020F0502020204030204" pitchFamily="34" charset="0"/>
              </a:rPr>
              <a:t>Дискавери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»</a:t>
            </a:r>
          </a:p>
          <a:p>
            <a:pPr algn="ctr"/>
            <a:r>
              <a:rPr lang="ru-RU" sz="2800" b="1" i="1" dirty="0">
                <a:solidFill>
                  <a:schemeClr val="bg1"/>
                </a:solidFill>
                <a:latin typeface="Calibri" panose="020F0502020204030204" pitchFamily="34" charset="0"/>
              </a:rPr>
              <a:t>для обучающихся </a:t>
            </a:r>
            <a:endParaRPr lang="ru-RU" sz="2800" b="1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28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7-8 </a:t>
            </a:r>
            <a:r>
              <a:rPr lang="ru-RU" sz="2800" b="1" i="1" dirty="0">
                <a:solidFill>
                  <a:schemeClr val="bg1"/>
                </a:solidFill>
                <a:latin typeface="Calibri" panose="020F0502020204030204" pitchFamily="34" charset="0"/>
              </a:rPr>
              <a:t>классов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60501" y="473627"/>
            <a:ext cx="43146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</a:rPr>
              <a:t>В </a:t>
            </a:r>
            <a:r>
              <a:rPr lang="ru-RU" sz="3600" b="1" dirty="0">
                <a:solidFill>
                  <a:srgbClr val="0070C0"/>
                </a:solidFill>
              </a:rPr>
              <a:t>2021 и 2022 </a:t>
            </a:r>
            <a:r>
              <a:rPr lang="ru-RU" sz="3600" dirty="0">
                <a:solidFill>
                  <a:srgbClr val="0070C0"/>
                </a:solidFill>
              </a:rPr>
              <a:t>году </a:t>
            </a:r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r>
              <a:rPr lang="ru-RU" sz="3600" dirty="0" smtClean="0">
                <a:solidFill>
                  <a:srgbClr val="0070C0"/>
                </a:solidFill>
              </a:rPr>
              <a:t>в </a:t>
            </a:r>
            <a:r>
              <a:rPr lang="ru-RU" sz="3600" dirty="0">
                <a:solidFill>
                  <a:srgbClr val="0070C0"/>
                </a:solidFill>
              </a:rPr>
              <a:t>тренингах </a:t>
            </a:r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r>
              <a:rPr lang="ru-RU" sz="3600" dirty="0" smtClean="0">
                <a:solidFill>
                  <a:srgbClr val="0070C0"/>
                </a:solidFill>
              </a:rPr>
              <a:t>приняли </a:t>
            </a:r>
            <a:r>
              <a:rPr lang="ru-RU" sz="3600" dirty="0">
                <a:solidFill>
                  <a:srgbClr val="0070C0"/>
                </a:solidFill>
              </a:rPr>
              <a:t>участие </a:t>
            </a:r>
            <a:endParaRPr lang="ru-RU" sz="3600" dirty="0" smtClean="0">
              <a:solidFill>
                <a:srgbClr val="0070C0"/>
              </a:solidFill>
            </a:endParaRPr>
          </a:p>
          <a:p>
            <a:pPr algn="ctr"/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</a:rPr>
              <a:t>более </a:t>
            </a:r>
            <a:r>
              <a:rPr lang="ru-RU" sz="4400" b="1" dirty="0">
                <a:solidFill>
                  <a:schemeClr val="accent5">
                    <a:lumMod val="50000"/>
                  </a:schemeClr>
                </a:solidFill>
              </a:rPr>
              <a:t>1500 </a:t>
            </a:r>
            <a:endParaRPr lang="ru-RU" sz="4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ru-RU" sz="4400" b="1" dirty="0" smtClean="0">
                <a:solidFill>
                  <a:schemeClr val="accent5">
                    <a:lumMod val="50000"/>
                  </a:schemeClr>
                </a:solidFill>
              </a:rPr>
              <a:t>подростков </a:t>
            </a:r>
            <a:endParaRPr lang="ru-RU" sz="4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1237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999233" y="284929"/>
            <a:ext cx="4288961" cy="1569660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Форум </a:t>
            </a:r>
            <a:endParaRPr lang="ru-RU" sz="3200" b="1" i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«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Здоровое поколение – будущее России!»</a:t>
            </a:r>
            <a:endParaRPr lang="ru-RU" sz="28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43552" y="1952451"/>
            <a:ext cx="34114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</a:rPr>
              <a:t>В </a:t>
            </a:r>
            <a:r>
              <a:rPr lang="ru-RU" sz="2400" b="1" dirty="0">
                <a:solidFill>
                  <a:srgbClr val="0070C0"/>
                </a:solidFill>
              </a:rPr>
              <a:t>2021 и 2022 </a:t>
            </a:r>
            <a:r>
              <a:rPr lang="ru-RU" sz="2400" dirty="0">
                <a:solidFill>
                  <a:srgbClr val="0070C0"/>
                </a:solidFill>
              </a:rPr>
              <a:t>году </a:t>
            </a:r>
            <a:endParaRPr lang="ru-RU" sz="2400" dirty="0" smtClean="0">
              <a:solidFill>
                <a:srgbClr val="0070C0"/>
              </a:solidFill>
            </a:endParaRPr>
          </a:p>
          <a:p>
            <a:pPr algn="ctr"/>
            <a:r>
              <a:rPr lang="ru-RU" sz="2400" dirty="0" smtClean="0">
                <a:solidFill>
                  <a:srgbClr val="0070C0"/>
                </a:solidFill>
              </a:rPr>
              <a:t>в очных мероприятиях форума</a:t>
            </a:r>
          </a:p>
          <a:p>
            <a:pPr algn="ctr"/>
            <a:r>
              <a:rPr lang="ru-RU" sz="2400" dirty="0" smtClean="0">
                <a:solidFill>
                  <a:srgbClr val="0070C0"/>
                </a:solidFill>
              </a:rPr>
              <a:t>приняли </a:t>
            </a:r>
            <a:r>
              <a:rPr lang="ru-RU" sz="2400" dirty="0">
                <a:solidFill>
                  <a:srgbClr val="0070C0"/>
                </a:solidFill>
              </a:rPr>
              <a:t>участие </a:t>
            </a:r>
            <a:endParaRPr lang="ru-RU" sz="2400" dirty="0" smtClean="0">
              <a:solidFill>
                <a:srgbClr val="0070C0"/>
              </a:solidFill>
            </a:endParaRPr>
          </a:p>
          <a:p>
            <a:pPr algn="ctr"/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245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обучающихся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8651184" y="450829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" t="-245" r="14495" b="23547"/>
          <a:stretch/>
        </p:blipFill>
        <p:spPr>
          <a:xfrm>
            <a:off x="7703724" y="3657101"/>
            <a:ext cx="3903003" cy="237615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743" y="653166"/>
            <a:ext cx="3891984" cy="2594656"/>
          </a:xfrm>
          <a:prstGeom prst="rect">
            <a:avLst/>
          </a:prstGeom>
        </p:spPr>
      </p:pic>
      <p:pic>
        <p:nvPicPr>
          <p:cNvPr id="3077" name="Picture 5" descr="Скриншот 29-11-2022 13545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2" b="4385"/>
          <a:stretch/>
        </p:blipFill>
        <p:spPr bwMode="auto">
          <a:xfrm>
            <a:off x="5571349" y="4352959"/>
            <a:ext cx="1933554" cy="1680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864" y="2494406"/>
            <a:ext cx="1453475" cy="14534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997" y="274826"/>
            <a:ext cx="1327413" cy="1319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772" y="4944223"/>
            <a:ext cx="3891951" cy="106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63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749053" y="443697"/>
            <a:ext cx="4114661" cy="1077218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Внеурочная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деятельность</a:t>
            </a:r>
            <a:endParaRPr lang="ru-RU" sz="28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3" r="5013" b="10598"/>
          <a:stretch/>
        </p:blipFill>
        <p:spPr>
          <a:xfrm>
            <a:off x="7248088" y="3674455"/>
            <a:ext cx="4422706" cy="277149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13" b="7402"/>
          <a:stretch/>
        </p:blipFill>
        <p:spPr>
          <a:xfrm>
            <a:off x="7248088" y="394720"/>
            <a:ext cx="4422706" cy="309975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071" y="394720"/>
            <a:ext cx="1646416" cy="166868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043109" y="1858573"/>
            <a:ext cx="409011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Вовлечены во внеклассную деятельность </a:t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более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90% обучающихся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13691" y="3674455"/>
            <a:ext cx="492641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«Школьная служба примирения»</a:t>
            </a:r>
          </a:p>
          <a:p>
            <a:pPr lvl="0"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17 школ </a:t>
            </a:r>
          </a:p>
          <a:p>
            <a:pPr lvl="0"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40 педагогов</a:t>
            </a:r>
          </a:p>
          <a:p>
            <a:pPr lvl="0" algn="ctr"/>
            <a:r>
              <a:rPr lang="ru-RU" sz="2800" b="1" dirty="0" smtClean="0">
                <a:solidFill>
                  <a:srgbClr val="4472C4">
                    <a:lumMod val="50000"/>
                  </a:srgbClr>
                </a:solidFill>
              </a:rPr>
              <a:t>70 обучающихся </a:t>
            </a:r>
          </a:p>
          <a:p>
            <a:pPr lvl="0" algn="ctr"/>
            <a:r>
              <a:rPr lang="ru-RU" sz="2800" b="1" dirty="0" smtClean="0">
                <a:solidFill>
                  <a:srgbClr val="4472C4">
                    <a:lumMod val="50000"/>
                  </a:srgbClr>
                </a:solidFill>
              </a:rPr>
              <a:t>10 социальных партнёров</a:t>
            </a:r>
            <a:endParaRPr lang="ru-RU" sz="2800" b="1" dirty="0">
              <a:solidFill>
                <a:srgbClr val="4472C4">
                  <a:lumMod val="50000"/>
                </a:srgbClr>
              </a:solidFill>
            </a:endParaRPr>
          </a:p>
          <a:p>
            <a:pPr lvl="0" algn="ctr"/>
            <a:endParaRPr lang="ru-RU" sz="3200" b="1" dirty="0">
              <a:solidFill>
                <a:srgbClr val="4472C4">
                  <a:lumMod val="50000"/>
                </a:srgbClr>
              </a:solidFill>
            </a:endParaRPr>
          </a:p>
          <a:p>
            <a:pPr algn="ctr"/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8761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2011340" y="305690"/>
            <a:ext cx="58024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В </a:t>
            </a:r>
            <a:r>
              <a:rPr lang="ru-RU" sz="2800" b="1" dirty="0" smtClean="0">
                <a:solidFill>
                  <a:srgbClr val="0070C0"/>
                </a:solidFill>
              </a:rPr>
              <a:t>июне 2022 года </a:t>
            </a:r>
          </a:p>
          <a:p>
            <a:pPr algn="ctr"/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более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1300 школьников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</a:rPr>
              <a:t>приняли участие в </a:t>
            </a:r>
            <a:r>
              <a:rPr lang="ru-RU" sz="2800" b="1" dirty="0" smtClean="0">
                <a:solidFill>
                  <a:srgbClr val="0070C0"/>
                </a:solidFill>
              </a:rPr>
              <a:t>мероприятиях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в </a:t>
            </a:r>
            <a:r>
              <a:rPr lang="ru-RU" sz="2800" b="1" dirty="0">
                <a:solidFill>
                  <a:srgbClr val="0070C0"/>
                </a:solidFill>
              </a:rPr>
              <a:t>рамках месячника антинаркотической </a:t>
            </a:r>
            <a:r>
              <a:rPr lang="ru-RU" sz="2800" b="1" dirty="0" smtClean="0">
                <a:solidFill>
                  <a:srgbClr val="0070C0"/>
                </a:solidFill>
              </a:rPr>
              <a:t>направленности</a:t>
            </a:r>
            <a:endParaRPr lang="ru-RU" sz="3600" b="1" dirty="0">
              <a:solidFill>
                <a:srgbClr val="00B0F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" r="16511" b="17309"/>
          <a:stretch/>
        </p:blipFill>
        <p:spPr>
          <a:xfrm>
            <a:off x="1924248" y="3204754"/>
            <a:ext cx="2578430" cy="33590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" b="31131"/>
          <a:stretch/>
        </p:blipFill>
        <p:spPr>
          <a:xfrm>
            <a:off x="7963931" y="3428999"/>
            <a:ext cx="3316292" cy="31957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3" b="29664"/>
          <a:stretch/>
        </p:blipFill>
        <p:spPr>
          <a:xfrm>
            <a:off x="8036430" y="137078"/>
            <a:ext cx="3171294" cy="31379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"/>
          <a:stretch/>
        </p:blipFill>
        <p:spPr>
          <a:xfrm>
            <a:off x="4966537" y="3213463"/>
            <a:ext cx="2533535" cy="335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04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1" t="16821" r="24331"/>
          <a:stretch/>
        </p:blipFill>
        <p:spPr bwMode="auto">
          <a:xfrm>
            <a:off x="8768878" y="4272845"/>
            <a:ext cx="2992487" cy="221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8" t="7956" r="10898"/>
          <a:stretch>
            <a:fillRect/>
          </a:stretch>
        </p:blipFill>
        <p:spPr bwMode="auto">
          <a:xfrm>
            <a:off x="1788727" y="1601669"/>
            <a:ext cx="3436914" cy="243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710813" y="299087"/>
            <a:ext cx="4114661" cy="1077218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Проект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«Школа мужества»</a:t>
            </a:r>
            <a:endParaRPr lang="ru-RU" sz="28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" t="26424" r="6162" b="38300"/>
          <a:stretch/>
        </p:blipFill>
        <p:spPr bwMode="auto">
          <a:xfrm>
            <a:off x="5329641" y="4271152"/>
            <a:ext cx="3212984" cy="221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9" t="18102" r="21720" b="19637"/>
          <a:stretch/>
        </p:blipFill>
        <p:spPr bwMode="auto">
          <a:xfrm>
            <a:off x="1764570" y="4278623"/>
            <a:ext cx="3338818" cy="219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472937" y="591220"/>
            <a:ext cx="4726366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психодиагностическое тестирование,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игровые тренинги,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игра </a:t>
            </a:r>
            <a:r>
              <a:rPr lang="ru-RU" sz="2000" b="1" dirty="0">
                <a:solidFill>
                  <a:srgbClr val="002060"/>
                </a:solidFill>
              </a:rPr>
              <a:t>«Молодецкие забавы»,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военно-тактическая игра «</a:t>
            </a:r>
            <a:r>
              <a:rPr lang="ru-RU" sz="2000" b="1" dirty="0" err="1">
                <a:solidFill>
                  <a:srgbClr val="002060"/>
                </a:solidFill>
              </a:rPr>
              <a:t>Лазертаг</a:t>
            </a:r>
            <a:r>
              <a:rPr lang="ru-RU" sz="2000" b="1" dirty="0">
                <a:solidFill>
                  <a:srgbClr val="002060"/>
                </a:solidFill>
              </a:rPr>
              <a:t>»,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дискуссионная площадка «Мужские качества»,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цикл волонтерских акций и полезных дел в г. Северске,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</a:rPr>
              <a:t>тренировки </a:t>
            </a:r>
            <a:r>
              <a:rPr lang="ru-RU" sz="2000" b="1" dirty="0">
                <a:solidFill>
                  <a:srgbClr val="002060"/>
                </a:solidFill>
              </a:rPr>
              <a:t>по рукопашному бою,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велопробег, </a:t>
            </a:r>
          </a:p>
          <a:p>
            <a:pPr marL="285750" indent="-28575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000" b="1" dirty="0">
                <a:solidFill>
                  <a:srgbClr val="002060"/>
                </a:solidFill>
              </a:rPr>
              <a:t>клуб «Мировоззрение».</a:t>
            </a:r>
          </a:p>
        </p:txBody>
      </p:sp>
    </p:spTree>
    <p:extLst>
      <p:ext uri="{BB962C8B-B14F-4D97-AF65-F5344CB8AC3E}">
        <p14:creationId xmlns:p14="http://schemas.microsoft.com/office/powerpoint/2010/main" val="29274209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4" t="5968" r="10898"/>
          <a:stretch>
            <a:fillRect/>
          </a:stretch>
        </p:blipFill>
        <p:spPr bwMode="auto">
          <a:xfrm>
            <a:off x="6962863" y="3428999"/>
            <a:ext cx="4550082" cy="298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4" t="22731" r="15547"/>
          <a:stretch>
            <a:fillRect/>
          </a:stretch>
        </p:blipFill>
        <p:spPr bwMode="auto">
          <a:xfrm>
            <a:off x="6962863" y="406460"/>
            <a:ext cx="4550082" cy="2831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985510" y="484218"/>
            <a:ext cx="4114661" cy="1077218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prstClr val="white"/>
                </a:solidFill>
              </a:rPr>
              <a:t>Волонтерский 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pPr algn="ctr"/>
            <a:r>
              <a:rPr lang="ru-RU" sz="3200" b="1" i="1" dirty="0" smtClean="0">
                <a:solidFill>
                  <a:prstClr val="white"/>
                </a:solidFill>
              </a:rPr>
              <a:t>центр </a:t>
            </a:r>
            <a:r>
              <a:rPr lang="ru-RU" sz="3200" b="1" i="1" dirty="0">
                <a:solidFill>
                  <a:prstClr val="white"/>
                </a:solidFill>
              </a:rPr>
              <a:t>ЗАТО Северск</a:t>
            </a:r>
            <a:endParaRPr lang="ru-RU" sz="2800" b="1" i="1" dirty="0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64459" y="1956866"/>
            <a:ext cx="492410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</a:rPr>
              <a:t>З</a:t>
            </a:r>
            <a:r>
              <a:rPr lang="ru-RU" sz="2800" b="1" dirty="0" smtClean="0">
                <a:solidFill>
                  <a:srgbClr val="0070C0"/>
                </a:solidFill>
              </a:rPr>
              <a:t>а </a:t>
            </a:r>
            <a:r>
              <a:rPr lang="ru-RU" sz="3200" b="1" dirty="0">
                <a:solidFill>
                  <a:srgbClr val="4472C4">
                    <a:lumMod val="50000"/>
                  </a:srgbClr>
                </a:solidFill>
              </a:rPr>
              <a:t>5 лет </a:t>
            </a:r>
            <a:r>
              <a:rPr lang="ru-RU" sz="2800" b="1" dirty="0">
                <a:solidFill>
                  <a:srgbClr val="0070C0"/>
                </a:solidFill>
              </a:rPr>
              <a:t>проведено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3200" b="1" dirty="0" smtClean="0">
                <a:solidFill>
                  <a:srgbClr val="4472C4">
                    <a:lumMod val="50000"/>
                  </a:srgbClr>
                </a:solidFill>
              </a:rPr>
              <a:t>более 35 </a:t>
            </a:r>
            <a:r>
              <a:rPr lang="ru-RU" sz="2800" b="1" dirty="0">
                <a:solidFill>
                  <a:srgbClr val="0070C0"/>
                </a:solidFill>
              </a:rPr>
              <a:t>мероприятий 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70C0"/>
                </a:solidFill>
              </a:rPr>
              <a:t>с </a:t>
            </a:r>
            <a:r>
              <a:rPr lang="ru-RU" sz="2800" b="1" dirty="0">
                <a:solidFill>
                  <a:srgbClr val="0070C0"/>
                </a:solidFill>
              </a:rPr>
              <a:t>привлечением </a:t>
            </a:r>
            <a:r>
              <a:rPr lang="ru-RU" sz="3200" b="1" dirty="0">
                <a:solidFill>
                  <a:srgbClr val="4472C4">
                    <a:lumMod val="50000"/>
                  </a:srgbClr>
                </a:solidFill>
              </a:rPr>
              <a:t>более 2500 </a:t>
            </a:r>
            <a:r>
              <a:rPr lang="ru-RU" sz="2800" b="1" dirty="0">
                <a:solidFill>
                  <a:srgbClr val="0070C0"/>
                </a:solidFill>
              </a:rPr>
              <a:t>подростков и молодежи </a:t>
            </a:r>
            <a:r>
              <a:rPr lang="ru-RU" sz="2800" b="1" dirty="0" smtClean="0">
                <a:solidFill>
                  <a:srgbClr val="0070C0"/>
                </a:solidFill>
              </a:rPr>
              <a:t>ежегодно.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94085" y="4515283"/>
            <a:ext cx="522306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0070C0"/>
                </a:solidFill>
              </a:rPr>
              <a:t>В маршах, акциях, </a:t>
            </a:r>
            <a:r>
              <a:rPr lang="ru-RU" sz="2800" b="1" dirty="0" err="1">
                <a:solidFill>
                  <a:srgbClr val="0070C0"/>
                </a:solidFill>
              </a:rPr>
              <a:t>флэшмобах</a:t>
            </a:r>
            <a:r>
              <a:rPr lang="ru-RU" sz="2800" b="1" dirty="0">
                <a:solidFill>
                  <a:srgbClr val="0070C0"/>
                </a:solidFill>
              </a:rPr>
              <a:t> принимают </a:t>
            </a:r>
            <a:r>
              <a:rPr lang="ru-RU" sz="2800" b="1" dirty="0" smtClean="0">
                <a:solidFill>
                  <a:srgbClr val="0070C0"/>
                </a:solidFill>
              </a:rPr>
              <a:t>участие около </a:t>
            </a:r>
            <a:r>
              <a:rPr lang="ru-RU" sz="3200" b="1" dirty="0">
                <a:solidFill>
                  <a:srgbClr val="4472C4">
                    <a:lumMod val="50000"/>
                  </a:srgbClr>
                </a:solidFill>
              </a:rPr>
              <a:t>11</a:t>
            </a:r>
            <a:r>
              <a:rPr lang="en-US" sz="3200" b="1" dirty="0">
                <a:solidFill>
                  <a:srgbClr val="4472C4">
                    <a:lumMod val="50000"/>
                  </a:srgbClr>
                </a:solidFill>
              </a:rPr>
              <a:t> </a:t>
            </a:r>
            <a:r>
              <a:rPr lang="ru-RU" sz="3200" b="1" dirty="0">
                <a:solidFill>
                  <a:srgbClr val="4472C4">
                    <a:lumMod val="50000"/>
                  </a:srgbClr>
                </a:solidFill>
              </a:rPr>
              <a:t>000 </a:t>
            </a:r>
            <a:r>
              <a:rPr lang="ru-RU" sz="2800" b="1" dirty="0">
                <a:solidFill>
                  <a:srgbClr val="0070C0"/>
                </a:solidFill>
              </a:rPr>
              <a:t>подростков.</a:t>
            </a:r>
          </a:p>
        </p:txBody>
      </p:sp>
    </p:spTree>
    <p:extLst>
      <p:ext uri="{BB962C8B-B14F-4D97-AF65-F5344CB8AC3E}">
        <p14:creationId xmlns:p14="http://schemas.microsoft.com/office/powerpoint/2010/main" val="31913382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682" y="2394232"/>
            <a:ext cx="7900557" cy="39502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3" b="9725"/>
          <a:stretch/>
        </p:blipFill>
        <p:spPr>
          <a:xfrm>
            <a:off x="1849417" y="421318"/>
            <a:ext cx="1300530" cy="1549778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347051" y="421318"/>
            <a:ext cx="7607668" cy="1569660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prstClr val="white"/>
                </a:solidFill>
              </a:rPr>
              <a:t>Общественная </a:t>
            </a:r>
            <a:r>
              <a:rPr lang="ru-RU" sz="3200" b="1" i="1" dirty="0">
                <a:solidFill>
                  <a:prstClr val="white"/>
                </a:solidFill>
              </a:rPr>
              <a:t>организация «Родители против наркотиков» («Прозрение») 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г</a:t>
            </a:r>
            <a:r>
              <a:rPr lang="ru-RU" sz="3200" b="1" i="1" dirty="0">
                <a:solidFill>
                  <a:prstClr val="white"/>
                </a:solidFill>
              </a:rPr>
              <a:t>. Северска Томской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5523911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38"/>
          <a:stretch/>
        </p:blipFill>
        <p:spPr>
          <a:xfrm>
            <a:off x="3105125" y="372822"/>
            <a:ext cx="5847127" cy="14670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8" r="6400"/>
          <a:stretch/>
        </p:blipFill>
        <p:spPr>
          <a:xfrm>
            <a:off x="1928234" y="2263319"/>
            <a:ext cx="3943701" cy="233135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52181" y="4577290"/>
            <a:ext cx="455926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Нон-стоп</a:t>
            </a: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«Не </a:t>
            </a:r>
            <a:r>
              <a:rPr lang="ru-RU" sz="2800" b="1" dirty="0">
                <a:solidFill>
                  <a:srgbClr val="0070C0"/>
                </a:solidFill>
              </a:rPr>
              <a:t>отнимай у себя завтра»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442" y="2263319"/>
            <a:ext cx="3424141" cy="30953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71935" y="5413259"/>
            <a:ext cx="587532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0070C0"/>
                </a:solidFill>
              </a:rPr>
              <a:t>Vitaфест</a:t>
            </a:r>
            <a:endParaRPr lang="ru-RU" sz="2800" b="1" dirty="0">
              <a:solidFill>
                <a:srgbClr val="0070C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«Свое </a:t>
            </a:r>
            <a:r>
              <a:rPr lang="ru-RU" sz="2800" b="1" dirty="0">
                <a:solidFill>
                  <a:srgbClr val="0070C0"/>
                </a:solidFill>
              </a:rPr>
              <a:t>завтра ТЫ выбираешь САМ!» </a:t>
            </a:r>
          </a:p>
        </p:txBody>
      </p:sp>
    </p:spTree>
    <p:extLst>
      <p:ext uri="{BB962C8B-B14F-4D97-AF65-F5344CB8AC3E}">
        <p14:creationId xmlns:p14="http://schemas.microsoft.com/office/powerpoint/2010/main" val="12851188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883" y="3687431"/>
            <a:ext cx="4492758" cy="28737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44" y="325327"/>
            <a:ext cx="4653236" cy="31036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682" y="3619852"/>
            <a:ext cx="4511214" cy="30089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3485" y="339357"/>
            <a:ext cx="4159942" cy="293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6150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1862948" y="472055"/>
            <a:ext cx="4914077" cy="1569660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Муниципальный проект 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«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Школа </a:t>
            </a:r>
            <a:r>
              <a:rPr lang="ru-RU" sz="32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ответственного </a:t>
            </a:r>
            <a:r>
              <a:rPr lang="ru-RU" sz="3200" b="1" i="1" dirty="0" err="1">
                <a:solidFill>
                  <a:schemeClr val="bg1"/>
                </a:solidFill>
                <a:latin typeface="Calibri" panose="020F0502020204030204" pitchFamily="34" charset="0"/>
              </a:rPr>
              <a:t>родительства</a:t>
            </a:r>
            <a:r>
              <a:rPr lang="ru-RU" sz="3200" b="1" i="1" dirty="0">
                <a:solidFill>
                  <a:schemeClr val="bg1"/>
                </a:solidFill>
                <a:latin typeface="Calibri" panose="020F0502020204030204" pitchFamily="34" charset="0"/>
              </a:rPr>
              <a:t>»</a:t>
            </a:r>
            <a:endParaRPr lang="ru-RU" sz="28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9218" name="Picture 2" descr="Скриншот 29-11-2022 1553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198" y="4091907"/>
            <a:ext cx="55784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782" y="2611347"/>
            <a:ext cx="2271545" cy="2053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42198" y="2343536"/>
            <a:ext cx="49241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70C0"/>
                </a:solidFill>
              </a:rPr>
              <a:t>На </a:t>
            </a:r>
            <a:r>
              <a:rPr lang="ru-RU" sz="2800" dirty="0">
                <a:solidFill>
                  <a:srgbClr val="0070C0"/>
                </a:solidFill>
              </a:rPr>
              <a:t>платформе 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ZOOM</a:t>
            </a:r>
            <a:r>
              <a:rPr lang="ru-RU" sz="2800" b="1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 </a:t>
            </a:r>
          </a:p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более 660 </a:t>
            </a:r>
            <a:r>
              <a:rPr lang="ru-RU" sz="2800" dirty="0" smtClean="0">
                <a:solidFill>
                  <a:srgbClr val="0070C0"/>
                </a:solidFill>
              </a:rPr>
              <a:t>просмотров семинаров и консультаций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16072" y="342988"/>
            <a:ext cx="492410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</a:rPr>
              <a:t>З</a:t>
            </a:r>
            <a:r>
              <a:rPr lang="ru-RU" sz="2800" dirty="0" smtClean="0">
                <a:solidFill>
                  <a:srgbClr val="0070C0"/>
                </a:solidFill>
              </a:rPr>
              <a:t>а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2022 год </a:t>
            </a:r>
            <a:r>
              <a:rPr lang="ru-RU" sz="2800" dirty="0" smtClean="0">
                <a:solidFill>
                  <a:srgbClr val="0070C0"/>
                </a:solidFill>
              </a:rPr>
              <a:t>проведено </a:t>
            </a:r>
          </a:p>
          <a:p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134</a:t>
            </a:r>
            <a:r>
              <a:rPr lang="ru-RU" sz="3200" b="1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очных семинара-тренинга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более 600 </a:t>
            </a:r>
            <a:r>
              <a:rPr lang="ru-RU" sz="2800" dirty="0" smtClean="0">
                <a:solidFill>
                  <a:srgbClr val="0070C0"/>
                </a:solidFill>
              </a:rPr>
              <a:t>родителей приняло участие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5316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1941127" y="1958674"/>
            <a:ext cx="5993075" cy="1631216"/>
          </a:xfrm>
          <a:prstGeom prst="rect">
            <a:avLst/>
          </a:prstGeom>
          <a:solidFill>
            <a:srgbClr val="2976B7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Семинары-тренинги  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по профилактике раннего выявления немедицинского потребления наркотических и психотропных веществ несовершеннолетними </a:t>
            </a:r>
            <a:r>
              <a:rPr lang="ru-RU" sz="2000" b="1" i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для 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специалистов образовательных организаций</a:t>
            </a:r>
            <a:endParaRPr lang="ru-RU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63027" y="223812"/>
            <a:ext cx="885334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2021</a:t>
            </a:r>
            <a:r>
              <a:rPr lang="ru-RU" sz="2400" dirty="0" smtClean="0">
                <a:solidFill>
                  <a:srgbClr val="0070C0"/>
                </a:solidFill>
              </a:rPr>
              <a:t> год -  курсы </a:t>
            </a:r>
            <a:r>
              <a:rPr lang="ru-RU" sz="2400" dirty="0">
                <a:solidFill>
                  <a:srgbClr val="0070C0"/>
                </a:solidFill>
              </a:rPr>
              <a:t>повышения квалификации </a:t>
            </a:r>
            <a:endParaRPr lang="ru-RU" sz="2400" dirty="0" smtClean="0">
              <a:solidFill>
                <a:srgbClr val="0070C0"/>
              </a:solidFill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</a:rPr>
              <a:t>«Проблемы подросткового возраста. Профилактическая работа в образовательной организации с несовершеннолетними»</a:t>
            </a:r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899" y="1796485"/>
            <a:ext cx="3578171" cy="279012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941127" y="4207325"/>
            <a:ext cx="88533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2022</a:t>
            </a:r>
            <a:r>
              <a:rPr lang="ru-RU" sz="2400" dirty="0" smtClean="0">
                <a:solidFill>
                  <a:srgbClr val="0070C0"/>
                </a:solidFill>
              </a:rPr>
              <a:t> год - курсы </a:t>
            </a:r>
            <a:r>
              <a:rPr lang="ru-RU" sz="2400" dirty="0">
                <a:solidFill>
                  <a:srgbClr val="0070C0"/>
                </a:solidFill>
              </a:rPr>
              <a:t>повышения квалификации </a:t>
            </a:r>
            <a:endParaRPr lang="ru-RU" sz="2400" dirty="0" smtClean="0">
              <a:solidFill>
                <a:srgbClr val="0070C0"/>
              </a:solidFill>
            </a:endParaRP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</a:rPr>
              <a:t>«</a:t>
            </a:r>
            <a:r>
              <a:rPr lang="ru-RU" sz="2400" b="1" dirty="0" err="1">
                <a:solidFill>
                  <a:srgbClr val="0070C0"/>
                </a:solidFill>
              </a:rPr>
              <a:t>Деликвентное</a:t>
            </a:r>
            <a:r>
              <a:rPr lang="ru-RU" sz="2400" b="1" dirty="0">
                <a:solidFill>
                  <a:srgbClr val="0070C0"/>
                </a:solidFill>
              </a:rPr>
              <a:t> и </a:t>
            </a:r>
            <a:r>
              <a:rPr lang="ru-RU" sz="2400" b="1" dirty="0" err="1">
                <a:solidFill>
                  <a:srgbClr val="0070C0"/>
                </a:solidFill>
              </a:rPr>
              <a:t>аутодеструктивное</a:t>
            </a:r>
            <a:r>
              <a:rPr lang="ru-RU" sz="2400" b="1" dirty="0">
                <a:solidFill>
                  <a:srgbClr val="0070C0"/>
                </a:solidFill>
              </a:rPr>
              <a:t> поведения подростков. Профилактическая работа </a:t>
            </a:r>
            <a:r>
              <a:rPr lang="ru-RU" sz="2400" b="1" dirty="0" smtClean="0">
                <a:solidFill>
                  <a:srgbClr val="0070C0"/>
                </a:solidFill>
              </a:rPr>
              <a:t>с </a:t>
            </a:r>
            <a:r>
              <a:rPr lang="ru-RU" sz="2400" b="1" dirty="0">
                <a:solidFill>
                  <a:srgbClr val="0070C0"/>
                </a:solidFill>
              </a:rPr>
              <a:t>несовершеннолетними </a:t>
            </a:r>
            <a:r>
              <a:rPr lang="ru-RU" sz="2400" b="1" dirty="0" smtClean="0">
                <a:solidFill>
                  <a:srgbClr val="0070C0"/>
                </a:solidFill>
              </a:rPr>
              <a:t/>
            </a:r>
            <a:br>
              <a:rPr lang="ru-RU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в </a:t>
            </a:r>
            <a:r>
              <a:rPr lang="ru-RU" sz="2400" b="1" dirty="0">
                <a:solidFill>
                  <a:srgbClr val="0070C0"/>
                </a:solidFill>
              </a:rPr>
              <a:t>образовательной организации</a:t>
            </a:r>
            <a:r>
              <a:rPr lang="ru-RU" sz="2400" b="1" dirty="0" smtClean="0">
                <a:solidFill>
                  <a:srgbClr val="0070C0"/>
                </a:solidFill>
              </a:rPr>
              <a:t>»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40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2238206" y="444107"/>
            <a:ext cx="43273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Динамика общей заболеваемости наркоманией в ЗАТО Северск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(на 10 тыс. населения)</a:t>
            </a:r>
            <a:endParaRPr lang="ru-RU" sz="2400" b="1" dirty="0">
              <a:solidFill>
                <a:srgbClr val="0070C0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2320277"/>
              </p:ext>
            </p:extLst>
          </p:nvPr>
        </p:nvGraphicFramePr>
        <p:xfrm>
          <a:off x="2431279" y="4176585"/>
          <a:ext cx="8096678" cy="240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5600"/>
                <a:gridCol w="1625600"/>
                <a:gridCol w="1625600"/>
                <a:gridCol w="1625600"/>
                <a:gridCol w="1594278"/>
              </a:tblGrid>
              <a:tr h="1021491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Годы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Всего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 (протокол/</a:t>
                      </a:r>
                    </a:p>
                    <a:p>
                      <a:pPr algn="ctr"/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человек)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Алкоголь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(протокол/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человек)</a:t>
                      </a:r>
                    </a:p>
                    <a:p>
                      <a:pPr algn="ctr"/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Наркотики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(протокол/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человек)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Газ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(протокол/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человек)</a:t>
                      </a:r>
                    </a:p>
                    <a:p>
                      <a:pPr algn="ctr"/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2021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80/52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80/52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0/0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0/0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2022 </a:t>
                      </a:r>
                      <a:br>
                        <a:rPr lang="ru-RU" sz="2000" b="1" dirty="0" smtClean="0">
                          <a:solidFill>
                            <a:srgbClr val="002060"/>
                          </a:solidFill>
                        </a:rPr>
                      </a:b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(10 мес.)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43/36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43/36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0/0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+mn-lt"/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uLnTx/>
                          <a:uFillTx/>
                        </a:rPr>
                        <a:t>0/0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rgbClr val="E1F0FF"/>
                    </a:solidFill>
                  </a:tcPr>
                </a:tc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3032641" y="3100809"/>
            <a:ext cx="74953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Статистика 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комиссии по делам несовершеннолетних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986695059"/>
              </p:ext>
            </p:extLst>
          </p:nvPr>
        </p:nvGraphicFramePr>
        <p:xfrm>
          <a:off x="6580293" y="353169"/>
          <a:ext cx="4924812" cy="2688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896453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4636" y="2534637"/>
            <a:ext cx="6858000" cy="1788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0" y="223812"/>
            <a:ext cx="870305" cy="1033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2004370" y="-1"/>
            <a:ext cx="187630" cy="6858001"/>
          </a:xfrm>
          <a:prstGeom prst="rect">
            <a:avLst/>
          </a:prstGeom>
          <a:solidFill>
            <a:srgbClr val="57A5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38" y="1376305"/>
            <a:ext cx="1110989" cy="10179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2238206" y="444107"/>
            <a:ext cx="88533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rgbClr val="0070C0"/>
                </a:solidFill>
              </a:rPr>
              <a:t>Несовершеннолетних</a:t>
            </a:r>
            <a:r>
              <a:rPr lang="ru-RU" sz="2400" dirty="0" smtClean="0">
                <a:solidFill>
                  <a:srgbClr val="0070C0"/>
                </a:solidFill>
              </a:rPr>
              <a:t>, </a:t>
            </a:r>
            <a:r>
              <a:rPr lang="ru-RU" sz="2400" b="1" dirty="0" smtClean="0">
                <a:solidFill>
                  <a:srgbClr val="002060"/>
                </a:solidFill>
              </a:rPr>
              <a:t>состоящих на учете с синдромом зависимости от наркотических средств и несовершеннолетних потребителей наркотических средств</a:t>
            </a:r>
            <a:r>
              <a:rPr lang="ru-RU" sz="2400" b="1" dirty="0" smtClean="0">
                <a:solidFill>
                  <a:srgbClr val="0070C0"/>
                </a:solidFill>
              </a:rPr>
              <a:t> нет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8727" y="2088543"/>
            <a:ext cx="55749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Общая заболеваемость </a:t>
            </a:r>
            <a:endParaRPr lang="ru-RU" sz="32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наркоманией 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остается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на </a:t>
            </a:r>
            <a:r>
              <a:rPr lang="ru-RU" sz="3200" b="1" dirty="0">
                <a:solidFill>
                  <a:schemeClr val="accent5">
                    <a:lumMod val="50000"/>
                  </a:schemeClr>
                </a:solidFill>
              </a:rPr>
              <a:t>одном 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уровне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965" y="2088543"/>
            <a:ext cx="3956401" cy="2163657"/>
          </a:xfrm>
          <a:prstGeom prst="rect">
            <a:avLst/>
          </a:prstGeom>
        </p:spPr>
      </p:pic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852712"/>
              </p:ext>
            </p:extLst>
          </p:nvPr>
        </p:nvGraphicFramePr>
        <p:xfrm>
          <a:off x="2191132" y="4696307"/>
          <a:ext cx="8127999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Оценка </a:t>
                      </a:r>
                      <a:r>
                        <a:rPr lang="ru-RU" sz="2400" b="1" dirty="0" err="1" smtClean="0">
                          <a:solidFill>
                            <a:srgbClr val="002060"/>
                          </a:solidFill>
                        </a:rPr>
                        <a:t>наркоситуации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 в Томской области в 2021 году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г. Томск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0F5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Томская область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0F5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ЗАТО Северск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0F5FA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52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предкризисная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25,2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сложная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22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</a:rPr>
                        <a:t>нейтральная</a:t>
                      </a:r>
                      <a:endParaRPr lang="ru-RU" sz="24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6108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17995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17446" y="455368"/>
            <a:ext cx="11887200" cy="461665"/>
          </a:xfrm>
          <a:prstGeom prst="rect">
            <a:avLst/>
          </a:prstGeom>
          <a:solidFill>
            <a:schemeClr val="bg1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Администрация</a:t>
            </a:r>
            <a:r>
              <a:rPr lang="ru-RU" sz="20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ЗАТО Северск Томской области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55" y="218017"/>
            <a:ext cx="1187623" cy="140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996" y="216555"/>
            <a:ext cx="1540217" cy="141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10078996" y="212709"/>
            <a:ext cx="1540217" cy="141504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52133" y="3596272"/>
            <a:ext cx="1108773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</a:rPr>
              <a:t>Спасибо за внимание!</a:t>
            </a:r>
            <a:endParaRPr lang="ru-RU" sz="5400" b="1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1590" y="5994569"/>
            <a:ext cx="156071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443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469</Words>
  <Application>Microsoft Office PowerPoint</Application>
  <PresentationFormat>Широкоэкранный</PresentationFormat>
  <Paragraphs>131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graphics</dc:creator>
  <cp:lastModifiedBy>Samokrutov</cp:lastModifiedBy>
  <cp:revision>85</cp:revision>
  <dcterms:created xsi:type="dcterms:W3CDTF">2020-10-19T07:42:07Z</dcterms:created>
  <dcterms:modified xsi:type="dcterms:W3CDTF">2023-02-14T07:24:11Z</dcterms:modified>
</cp:coreProperties>
</file>